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8" r:id="rId2"/>
    <p:sldId id="289" r:id="rId3"/>
    <p:sldId id="257" r:id="rId4"/>
    <p:sldId id="259" r:id="rId5"/>
    <p:sldId id="260" r:id="rId6"/>
    <p:sldId id="258" r:id="rId7"/>
    <p:sldId id="278" r:id="rId8"/>
    <p:sldId id="290" r:id="rId9"/>
    <p:sldId id="305" r:id="rId10"/>
    <p:sldId id="306" r:id="rId11"/>
    <p:sldId id="307" r:id="rId12"/>
    <p:sldId id="308" r:id="rId13"/>
    <p:sldId id="267" r:id="rId14"/>
    <p:sldId id="304" r:id="rId15"/>
    <p:sldId id="269" r:id="rId16"/>
    <p:sldId id="262" r:id="rId17"/>
    <p:sldId id="263" r:id="rId18"/>
    <p:sldId id="270" r:id="rId19"/>
    <p:sldId id="292" r:id="rId20"/>
    <p:sldId id="293" r:id="rId21"/>
    <p:sldId id="271" r:id="rId22"/>
    <p:sldId id="294" r:id="rId23"/>
    <p:sldId id="277" r:id="rId24"/>
    <p:sldId id="297" r:id="rId25"/>
    <p:sldId id="296" r:id="rId26"/>
    <p:sldId id="298" r:id="rId27"/>
    <p:sldId id="301" r:id="rId28"/>
    <p:sldId id="299" r:id="rId29"/>
    <p:sldId id="300" r:id="rId30"/>
    <p:sldId id="302" r:id="rId31"/>
    <p:sldId id="303" r:id="rId32"/>
    <p:sldId id="276" r:id="rId33"/>
    <p:sldId id="295" r:id="rId34"/>
    <p:sldId id="275" r:id="rId35"/>
    <p:sldId id="274" r:id="rId36"/>
  </p:sldIdLst>
  <p:sldSz cx="9144000" cy="6858000" type="screen4x3"/>
  <p:notesSz cx="6858000" cy="9144000"/>
  <p:defaultTextStyle>
    <a:defPPr>
      <a:defRPr lang="zh-CN"/>
    </a:defPPr>
    <a:lvl1pPr algn="l" rtl="0" fontAlgn="base">
      <a:spcBef>
        <a:spcPct val="0"/>
      </a:spcBef>
      <a:spcAft>
        <a:spcPct val="0"/>
      </a:spcAft>
      <a:defRPr sz="32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sz="32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sz="32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sz="32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sz="3200" kern="1200">
        <a:solidFill>
          <a:schemeClr val="tx1"/>
        </a:solidFill>
        <a:latin typeface="Times New Roman" pitchFamily="18" charset="0"/>
        <a:ea typeface="宋体" pitchFamily="2" charset="-122"/>
        <a:cs typeface="+mn-cs"/>
      </a:defRPr>
    </a:lvl5pPr>
    <a:lvl6pPr marL="2286000" algn="l" defTabSz="914400" rtl="0" eaLnBrk="1" latinLnBrk="0" hangingPunct="1">
      <a:defRPr sz="3200" kern="1200">
        <a:solidFill>
          <a:schemeClr val="tx1"/>
        </a:solidFill>
        <a:latin typeface="Times New Roman" pitchFamily="18" charset="0"/>
        <a:ea typeface="宋体" pitchFamily="2" charset="-122"/>
        <a:cs typeface="+mn-cs"/>
      </a:defRPr>
    </a:lvl6pPr>
    <a:lvl7pPr marL="2743200" algn="l" defTabSz="914400" rtl="0" eaLnBrk="1" latinLnBrk="0" hangingPunct="1">
      <a:defRPr sz="3200" kern="1200">
        <a:solidFill>
          <a:schemeClr val="tx1"/>
        </a:solidFill>
        <a:latin typeface="Times New Roman" pitchFamily="18" charset="0"/>
        <a:ea typeface="宋体" pitchFamily="2" charset="-122"/>
        <a:cs typeface="+mn-cs"/>
      </a:defRPr>
    </a:lvl7pPr>
    <a:lvl8pPr marL="3200400" algn="l" defTabSz="914400" rtl="0" eaLnBrk="1" latinLnBrk="0" hangingPunct="1">
      <a:defRPr sz="3200" kern="1200">
        <a:solidFill>
          <a:schemeClr val="tx1"/>
        </a:solidFill>
        <a:latin typeface="Times New Roman" pitchFamily="18" charset="0"/>
        <a:ea typeface="宋体" pitchFamily="2" charset="-122"/>
        <a:cs typeface="+mn-cs"/>
      </a:defRPr>
    </a:lvl8pPr>
    <a:lvl9pPr marL="3657600" algn="l" defTabSz="914400" rtl="0" eaLnBrk="1" latinLnBrk="0" hangingPunct="1">
      <a:defRPr sz="32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a:srgbClr val="0000FF"/>
    <a:srgbClr val="FF00FF"/>
    <a:srgbClr val="CC0000"/>
    <a:srgbClr val="0066FF"/>
    <a:srgbClr val="80008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5" autoAdjust="0"/>
    <p:restoredTop sz="98285" autoAdjust="0"/>
  </p:normalViewPr>
  <p:slideViewPr>
    <p:cSldViewPr>
      <p:cViewPr varScale="1">
        <p:scale>
          <a:sx n="38" d="100"/>
          <a:sy n="38" d="100"/>
        </p:scale>
        <p:origin x="-14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B2675DA-BA2A-420F-9B8A-FD23C1341FDD}" type="datetimeFigureOut">
              <a:rPr lang="zh-CN" altLang="en-US"/>
              <a:pPr>
                <a:defRPr/>
              </a:pPr>
              <a:t>2015/8/12 Wednesday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AD5A1A7-0CD0-4FFD-8BFB-A28A63012EC0}" type="slidenum">
              <a:rPr lang="zh-CN" altLang="en-US"/>
              <a:pPr>
                <a:defRPr/>
              </a:pPr>
              <a:t>‹#›</a:t>
            </a:fld>
            <a:endParaRPr lang="zh-CN" altLang="en-US"/>
          </a:p>
        </p:txBody>
      </p:sp>
    </p:spTree>
    <p:extLst>
      <p:ext uri="{BB962C8B-B14F-4D97-AF65-F5344CB8AC3E}">
        <p14:creationId xmlns:p14="http://schemas.microsoft.com/office/powerpoint/2010/main" val="31585537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fld id="{42F4442A-8ADA-4DB2-9E5D-456736A0C708}" type="slidenum">
              <a:rPr lang="zh-CN" altLang="en-US" sz="1200" smtClean="0"/>
              <a:pPr eaLnBrk="1" hangingPunct="1"/>
              <a:t>4</a:t>
            </a:fld>
            <a:endParaRPr lang="en-US" altLang="zh-CN"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A4FEEE5-08FD-4136-8533-5E25EBCA8F22}" type="slidenum">
              <a:rPr lang="en-US" altLang="zh-CN"/>
              <a:pPr>
                <a:defRPr/>
              </a:pPr>
              <a:t>‹#›</a:t>
            </a:fld>
            <a:endParaRPr lang="en-US" altLang="zh-CN"/>
          </a:p>
        </p:txBody>
      </p:sp>
    </p:spTree>
    <p:extLst>
      <p:ext uri="{BB962C8B-B14F-4D97-AF65-F5344CB8AC3E}">
        <p14:creationId xmlns:p14="http://schemas.microsoft.com/office/powerpoint/2010/main" val="2248899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6946373-377B-4E7D-A346-67D4F25CCF29}" type="slidenum">
              <a:rPr lang="en-US" altLang="zh-CN"/>
              <a:pPr>
                <a:defRPr/>
              </a:pPr>
              <a:t>‹#›</a:t>
            </a:fld>
            <a:endParaRPr lang="en-US" altLang="zh-CN"/>
          </a:p>
        </p:txBody>
      </p:sp>
    </p:spTree>
    <p:extLst>
      <p:ext uri="{BB962C8B-B14F-4D97-AF65-F5344CB8AC3E}">
        <p14:creationId xmlns:p14="http://schemas.microsoft.com/office/powerpoint/2010/main" val="3950836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DE061DE-5DDD-4F9C-9584-863BE5C84385}" type="slidenum">
              <a:rPr lang="en-US" altLang="zh-CN"/>
              <a:pPr>
                <a:defRPr/>
              </a:pPr>
              <a:t>‹#›</a:t>
            </a:fld>
            <a:endParaRPr lang="en-US" altLang="zh-CN"/>
          </a:p>
        </p:txBody>
      </p:sp>
    </p:spTree>
    <p:extLst>
      <p:ext uri="{BB962C8B-B14F-4D97-AF65-F5344CB8AC3E}">
        <p14:creationId xmlns:p14="http://schemas.microsoft.com/office/powerpoint/2010/main" val="236826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5B02C10-705F-4468-93E6-887647F54882}" type="slidenum">
              <a:rPr lang="en-US" altLang="zh-CN"/>
              <a:pPr>
                <a:defRPr/>
              </a:pPr>
              <a:t>‹#›</a:t>
            </a:fld>
            <a:endParaRPr lang="en-US" altLang="zh-CN"/>
          </a:p>
        </p:txBody>
      </p:sp>
    </p:spTree>
    <p:extLst>
      <p:ext uri="{BB962C8B-B14F-4D97-AF65-F5344CB8AC3E}">
        <p14:creationId xmlns:p14="http://schemas.microsoft.com/office/powerpoint/2010/main" val="2142404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8673519-23C7-4F60-BD0D-972AE4B0C8E9}" type="slidenum">
              <a:rPr lang="en-US" altLang="zh-CN"/>
              <a:pPr>
                <a:defRPr/>
              </a:pPr>
              <a:t>‹#›</a:t>
            </a:fld>
            <a:endParaRPr lang="en-US" altLang="zh-CN"/>
          </a:p>
        </p:txBody>
      </p:sp>
    </p:spTree>
    <p:extLst>
      <p:ext uri="{BB962C8B-B14F-4D97-AF65-F5344CB8AC3E}">
        <p14:creationId xmlns:p14="http://schemas.microsoft.com/office/powerpoint/2010/main" val="1169910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DA31C78-1BC1-4D75-8345-C5C6EE201F7B}" type="slidenum">
              <a:rPr lang="en-US" altLang="zh-CN"/>
              <a:pPr>
                <a:defRPr/>
              </a:pPr>
              <a:t>‹#›</a:t>
            </a:fld>
            <a:endParaRPr lang="en-US" altLang="zh-CN"/>
          </a:p>
        </p:txBody>
      </p:sp>
    </p:spTree>
    <p:extLst>
      <p:ext uri="{BB962C8B-B14F-4D97-AF65-F5344CB8AC3E}">
        <p14:creationId xmlns:p14="http://schemas.microsoft.com/office/powerpoint/2010/main" val="1186808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A09DDB59-88D2-4595-82D3-33F3B4FA9FA7}" type="slidenum">
              <a:rPr lang="en-US" altLang="zh-CN"/>
              <a:pPr>
                <a:defRPr/>
              </a:pPr>
              <a:t>‹#›</a:t>
            </a:fld>
            <a:endParaRPr lang="en-US" altLang="zh-CN"/>
          </a:p>
        </p:txBody>
      </p:sp>
    </p:spTree>
    <p:extLst>
      <p:ext uri="{BB962C8B-B14F-4D97-AF65-F5344CB8AC3E}">
        <p14:creationId xmlns:p14="http://schemas.microsoft.com/office/powerpoint/2010/main" val="1161665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C82278DA-862F-4480-BBE0-2C6190C95CAD}" type="slidenum">
              <a:rPr lang="en-US" altLang="zh-CN"/>
              <a:pPr>
                <a:defRPr/>
              </a:pPr>
              <a:t>‹#›</a:t>
            </a:fld>
            <a:endParaRPr lang="en-US" altLang="zh-CN"/>
          </a:p>
        </p:txBody>
      </p:sp>
    </p:spTree>
    <p:extLst>
      <p:ext uri="{BB962C8B-B14F-4D97-AF65-F5344CB8AC3E}">
        <p14:creationId xmlns:p14="http://schemas.microsoft.com/office/powerpoint/2010/main" val="2569942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AFB9B7DA-D7DE-45EF-A6B2-165B16AA0DA6}" type="slidenum">
              <a:rPr lang="en-US" altLang="zh-CN"/>
              <a:pPr>
                <a:defRPr/>
              </a:pPr>
              <a:t>‹#›</a:t>
            </a:fld>
            <a:endParaRPr lang="en-US" altLang="zh-CN"/>
          </a:p>
        </p:txBody>
      </p:sp>
    </p:spTree>
    <p:extLst>
      <p:ext uri="{BB962C8B-B14F-4D97-AF65-F5344CB8AC3E}">
        <p14:creationId xmlns:p14="http://schemas.microsoft.com/office/powerpoint/2010/main" val="2666255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D45CBE50-6891-4877-BBD4-7515FC519B7B}" type="slidenum">
              <a:rPr lang="en-US" altLang="zh-CN"/>
              <a:pPr>
                <a:defRPr/>
              </a:pPr>
              <a:t>‹#›</a:t>
            </a:fld>
            <a:endParaRPr lang="en-US" altLang="zh-CN"/>
          </a:p>
        </p:txBody>
      </p:sp>
    </p:spTree>
    <p:extLst>
      <p:ext uri="{BB962C8B-B14F-4D97-AF65-F5344CB8AC3E}">
        <p14:creationId xmlns:p14="http://schemas.microsoft.com/office/powerpoint/2010/main" val="3595970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A9163087-6B8C-47C2-A77A-26262BA39E3F}" type="slidenum">
              <a:rPr lang="en-US" altLang="zh-CN"/>
              <a:pPr>
                <a:defRPr/>
              </a:pPr>
              <a:t>‹#›</a:t>
            </a:fld>
            <a:endParaRPr lang="en-US" altLang="zh-CN"/>
          </a:p>
        </p:txBody>
      </p:sp>
    </p:spTree>
    <p:extLst>
      <p:ext uri="{BB962C8B-B14F-4D97-AF65-F5344CB8AC3E}">
        <p14:creationId xmlns:p14="http://schemas.microsoft.com/office/powerpoint/2010/main" val="1067005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41C7F09-C38E-4B7F-A900-9CA155ADF08A}" type="slidenum">
              <a:rPr lang="en-US" altLang="zh-CN"/>
              <a:pPr>
                <a:defRPr/>
              </a:pPr>
              <a:t>‹#›</a:t>
            </a:fld>
            <a:endParaRPr lang="en-US" altLang="zh-CN"/>
          </a:p>
        </p:txBody>
      </p:sp>
    </p:spTree>
    <p:extLst>
      <p:ext uri="{BB962C8B-B14F-4D97-AF65-F5344CB8AC3E}">
        <p14:creationId xmlns:p14="http://schemas.microsoft.com/office/powerpoint/2010/main" val="2425217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987602A5-F3D8-4EC8-80F4-B9FCE771559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audio" Target="file:///J:\&#20843;&#24180;&#32423;%20%20%2094&#29677;&#33521;&#35821;\&#31532;&#19977;&#21333;&#20803;\B-1c.mp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file:///J:\&#20843;&#24180;&#32423;%20%20%2094&#29677;&#33521;&#35821;\&#31532;&#19977;&#21333;&#20803;\B-1d.mp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7.xml"/><Relationship Id="rId1" Type="http://schemas.openxmlformats.org/officeDocument/2006/relationships/audio" Target="file:///J:\&#20843;&#24180;&#32423;%20%20%2094&#29677;&#33521;&#35821;\&#31532;&#19977;&#21333;&#20803;\B-1d.mp3" TargetMode="External"/><Relationship Id="rId5" Type="http://schemas.openxmlformats.org/officeDocument/2006/relationships/image" Target="../media/image17.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WordArt 3"/>
          <p:cNvSpPr>
            <a:spLocks noChangeArrowheads="1" noChangeShapeType="1" noTextEdit="1"/>
          </p:cNvSpPr>
          <p:nvPr/>
        </p:nvSpPr>
        <p:spPr bwMode="auto">
          <a:xfrm>
            <a:off x="4803775" y="692150"/>
            <a:ext cx="3440113" cy="1441450"/>
          </a:xfrm>
          <a:prstGeom prst="rect">
            <a:avLst/>
          </a:prstGeom>
        </p:spPr>
        <p:txBody>
          <a:bodyPr wrap="none" fromWordArt="1">
            <a:prstTxWarp prst="textSlantUp">
              <a:avLst>
                <a:gd name="adj" fmla="val 32056"/>
              </a:avLst>
            </a:prstTxWarp>
          </a:bodyPr>
          <a:lstStyle/>
          <a:p>
            <a:pPr algn="ctr"/>
            <a:r>
              <a:rPr lang="en-US" altLang="zh-CN" sz="3600" b="1" kern="10">
                <a:ln w="9525">
                  <a:solidFill>
                    <a:schemeClr val="tx1"/>
                  </a:solidFill>
                  <a:round/>
                  <a:headEnd/>
                  <a:tailEnd/>
                </a:ln>
                <a:solidFill>
                  <a:srgbClr val="FFFF00"/>
                </a:solidFill>
                <a:effectLst>
                  <a:outerShdw dist="53882" dir="2700000" algn="ctr" rotWithShape="0">
                    <a:srgbClr val="9999FF">
                      <a:alpha val="79999"/>
                    </a:srgbClr>
                  </a:outerShdw>
                </a:effectLst>
                <a:latin typeface="Arial"/>
                <a:cs typeface="Arial"/>
              </a:rPr>
              <a:t>Unit 3</a:t>
            </a:r>
            <a:endParaRPr lang="zh-CN" altLang="en-US" sz="3600" b="1" kern="10">
              <a:ln w="9525">
                <a:solidFill>
                  <a:schemeClr val="tx1"/>
                </a:solidFill>
                <a:round/>
                <a:headEnd/>
                <a:tailEnd/>
              </a:ln>
              <a:solidFill>
                <a:srgbClr val="FFFF00"/>
              </a:solidFill>
              <a:effectLst>
                <a:outerShdw dist="53882" dir="2700000" algn="ctr" rotWithShape="0">
                  <a:srgbClr val="9999FF">
                    <a:alpha val="79999"/>
                  </a:srgbClr>
                </a:outerShdw>
              </a:effectLst>
              <a:latin typeface="Arial"/>
              <a:cs typeface="Arial"/>
            </a:endParaRPr>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10" name="Text Box 74"/>
          <p:cNvSpPr txBox="1">
            <a:spLocks noChangeArrowheads="1"/>
          </p:cNvSpPr>
          <p:nvPr/>
        </p:nvSpPr>
        <p:spPr bwMode="auto">
          <a:xfrm>
            <a:off x="2520950" y="3770313"/>
            <a:ext cx="56165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endParaRPr lang="zh-CN" altLang="zh-CN">
              <a:solidFill>
                <a:srgbClr val="663300"/>
              </a:solidFill>
            </a:endParaRPr>
          </a:p>
        </p:txBody>
      </p:sp>
      <p:sp>
        <p:nvSpPr>
          <p:cNvPr id="11267" name="Rectangle 84"/>
          <p:cNvSpPr>
            <a:spLocks noChangeArrowheads="1"/>
          </p:cNvSpPr>
          <p:nvPr/>
        </p:nvSpPr>
        <p:spPr bwMode="auto">
          <a:xfrm>
            <a:off x="0" y="0"/>
            <a:ext cx="3025775" cy="403225"/>
          </a:xfrm>
          <a:prstGeom prst="rect">
            <a:avLst/>
          </a:prstGeom>
          <a:solidFill>
            <a:srgbClr val="FFFF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85000"/>
              </a:lnSpc>
            </a:pPr>
            <a:r>
              <a:rPr lang="en-US" altLang="zh-CN" sz="2400">
                <a:latin typeface="Comic Sans MS" pitchFamily="66" charset="0"/>
              </a:rPr>
              <a:t>Listen and choose</a:t>
            </a:r>
          </a:p>
        </p:txBody>
      </p:sp>
      <p:sp>
        <p:nvSpPr>
          <p:cNvPr id="11268" name="Text Box 92"/>
          <p:cNvSpPr txBox="1">
            <a:spLocks noChangeArrowheads="1"/>
          </p:cNvSpPr>
          <p:nvPr/>
        </p:nvSpPr>
        <p:spPr bwMode="auto">
          <a:xfrm>
            <a:off x="395288" y="549275"/>
            <a:ext cx="8135937"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85000"/>
              </a:lnSpc>
              <a:spcBef>
                <a:spcPct val="50000"/>
              </a:spcBef>
            </a:pPr>
            <a:r>
              <a:rPr lang="en-US" altLang="zh-CN" sz="2400"/>
              <a:t>1.Molly’s best friend is ______.</a:t>
            </a:r>
          </a:p>
          <a:p>
            <a:pPr eaLnBrk="1" hangingPunct="1">
              <a:lnSpc>
                <a:spcPct val="85000"/>
              </a:lnSpc>
              <a:spcBef>
                <a:spcPct val="50000"/>
              </a:spcBef>
            </a:pPr>
            <a:r>
              <a:rPr lang="en-US" altLang="zh-CN" sz="2400"/>
              <a:t>A. Peter           	B. Mike</a:t>
            </a:r>
          </a:p>
          <a:p>
            <a:pPr eaLnBrk="1" hangingPunct="1">
              <a:lnSpc>
                <a:spcPct val="85000"/>
              </a:lnSpc>
              <a:spcBef>
                <a:spcPct val="50000"/>
              </a:spcBef>
            </a:pPr>
            <a:r>
              <a:rPr lang="en-US" altLang="zh-CN" sz="2400"/>
              <a:t>2.He likes to do _______ things as Molly.</a:t>
            </a:r>
          </a:p>
          <a:p>
            <a:pPr eaLnBrk="1" hangingPunct="1">
              <a:lnSpc>
                <a:spcPct val="85000"/>
              </a:lnSpc>
              <a:spcBef>
                <a:spcPct val="50000"/>
              </a:spcBef>
            </a:pPr>
            <a:r>
              <a:rPr lang="en-US" altLang="zh-CN" sz="2400"/>
              <a:t>A. different 		B. the same </a:t>
            </a:r>
          </a:p>
          <a:p>
            <a:pPr eaLnBrk="1" hangingPunct="1">
              <a:lnSpc>
                <a:spcPct val="85000"/>
              </a:lnSpc>
              <a:spcBef>
                <a:spcPct val="50000"/>
              </a:spcBef>
            </a:pPr>
            <a:r>
              <a:rPr lang="en-US" altLang="zh-CN" sz="2400"/>
              <a:t>3.Mary’s best friend is ______.</a:t>
            </a:r>
          </a:p>
          <a:p>
            <a:pPr eaLnBrk="1" hangingPunct="1">
              <a:lnSpc>
                <a:spcPct val="85000"/>
              </a:lnSpc>
              <a:spcBef>
                <a:spcPct val="50000"/>
              </a:spcBef>
            </a:pPr>
            <a:r>
              <a:rPr lang="en-US" altLang="zh-CN" sz="2400"/>
              <a:t>A. Lisa      		B. Lily</a:t>
            </a:r>
          </a:p>
          <a:p>
            <a:pPr eaLnBrk="1" hangingPunct="1">
              <a:lnSpc>
                <a:spcPct val="85000"/>
              </a:lnSpc>
              <a:spcBef>
                <a:spcPct val="50000"/>
              </a:spcBef>
            </a:pPr>
            <a:r>
              <a:rPr lang="en-US" altLang="zh-CN" sz="2400"/>
              <a:t>4.She is a good _________. </a:t>
            </a:r>
          </a:p>
          <a:p>
            <a:pPr eaLnBrk="1" hangingPunct="1">
              <a:lnSpc>
                <a:spcPct val="85000"/>
              </a:lnSpc>
              <a:spcBef>
                <a:spcPct val="50000"/>
              </a:spcBef>
            </a:pPr>
            <a:r>
              <a:rPr lang="en-US" altLang="zh-CN" sz="2400"/>
              <a:t>A. dancer 		B. listener</a:t>
            </a:r>
          </a:p>
        </p:txBody>
      </p:sp>
      <p:sp>
        <p:nvSpPr>
          <p:cNvPr id="40029" name="Text Box 93"/>
          <p:cNvSpPr txBox="1">
            <a:spLocks noChangeArrowheads="1"/>
          </p:cNvSpPr>
          <p:nvPr/>
        </p:nvSpPr>
        <p:spPr bwMode="auto">
          <a:xfrm>
            <a:off x="3276600" y="260350"/>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FF0000"/>
                </a:solidFill>
              </a:rPr>
              <a:t>A</a:t>
            </a:r>
          </a:p>
        </p:txBody>
      </p:sp>
      <p:sp>
        <p:nvSpPr>
          <p:cNvPr id="40030" name="Text Box 94"/>
          <p:cNvSpPr txBox="1">
            <a:spLocks noChangeArrowheads="1"/>
          </p:cNvSpPr>
          <p:nvPr/>
        </p:nvSpPr>
        <p:spPr bwMode="auto">
          <a:xfrm>
            <a:off x="2411413" y="1341438"/>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FF0000"/>
                </a:solidFill>
              </a:rPr>
              <a:t>B </a:t>
            </a:r>
          </a:p>
        </p:txBody>
      </p:sp>
      <p:sp>
        <p:nvSpPr>
          <p:cNvPr id="40031" name="Text Box 95"/>
          <p:cNvSpPr txBox="1">
            <a:spLocks noChangeArrowheads="1"/>
          </p:cNvSpPr>
          <p:nvPr/>
        </p:nvSpPr>
        <p:spPr bwMode="auto">
          <a:xfrm>
            <a:off x="3563938" y="2420938"/>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FF0000"/>
                </a:solidFill>
              </a:rPr>
              <a:t>A</a:t>
            </a:r>
          </a:p>
        </p:txBody>
      </p:sp>
      <p:sp>
        <p:nvSpPr>
          <p:cNvPr id="40032" name="Text Box 96"/>
          <p:cNvSpPr txBox="1">
            <a:spLocks noChangeArrowheads="1"/>
          </p:cNvSpPr>
          <p:nvPr/>
        </p:nvSpPr>
        <p:spPr bwMode="auto">
          <a:xfrm>
            <a:off x="2484438" y="3357563"/>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FF0000"/>
                </a:solidFill>
              </a:rPr>
              <a:t>B </a:t>
            </a:r>
          </a:p>
        </p:txBody>
      </p:sp>
      <p:pic>
        <p:nvPicPr>
          <p:cNvPr id="9" name="B-1c.mp3">
            <a:hlinkClick r:id="" action="ppaction://media"/>
          </p:cNvPr>
          <p:cNvPicPr>
            <a:picLocks noRot="1" noChangeAspect="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7019925" y="549275"/>
            <a:ext cx="93662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Group 39"/>
          <p:cNvGraphicFramePr>
            <a:graphicFrameLocks noGrp="1"/>
          </p:cNvGraphicFramePr>
          <p:nvPr/>
        </p:nvGraphicFramePr>
        <p:xfrm>
          <a:off x="0" y="4664075"/>
          <a:ext cx="8280400" cy="2193925"/>
        </p:xfrm>
        <a:graphic>
          <a:graphicData uri="http://schemas.openxmlformats.org/drawingml/2006/table">
            <a:tbl>
              <a:tblPr/>
              <a:tblGrid>
                <a:gridCol w="1570038"/>
                <a:gridCol w="6710362"/>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rPr>
                        <a:t>   </a:t>
                      </a:r>
                      <a:r>
                        <a:rPr kumimoji="0" lang="en-US" altLang="zh-CN" sz="2400" b="1" i="0" u="none" strike="noStrike" cap="none" normalizeH="0" baseline="0" dirty="0" smtClean="0">
                          <a:ln>
                            <a:noFill/>
                          </a:ln>
                          <a:solidFill>
                            <a:srgbClr val="800080"/>
                          </a:solidFill>
                          <a:effectLst/>
                          <a:latin typeface="Arial" charset="0"/>
                          <a:ea typeface="宋体" pitchFamily="2" charset="-122"/>
                        </a:rPr>
                        <a:t>Like about their best friends</a:t>
                      </a:r>
                      <a:endParaRPr kumimoji="0" lang="zh-CN" altLang="en-US" sz="2400" b="1" i="0" u="none" strike="noStrike" cap="none" normalizeH="0" baseline="0" dirty="0" smtClean="0">
                        <a:ln>
                          <a:noFill/>
                        </a:ln>
                        <a:solidFill>
                          <a:srgbClr val="800080"/>
                        </a:solidFill>
                        <a:effectLst/>
                        <a:latin typeface="Arial"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71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009900"/>
                          </a:solidFill>
                          <a:effectLst/>
                          <a:latin typeface="Times New Roman" pitchFamily="18" charset="0"/>
                          <a:ea typeface="宋体" pitchFamily="2" charset="-122"/>
                        </a:rPr>
                        <a:t>Molly</a:t>
                      </a:r>
                      <a:endParaRPr kumimoji="0" lang="zh-CN" altLang="en-US" sz="2400" b="1" i="0" u="none" strike="noStrike" cap="none" normalizeH="0" baseline="0" smtClean="0">
                        <a:ln>
                          <a:noFill/>
                        </a:ln>
                        <a:solidFill>
                          <a:srgbClr val="009900"/>
                        </a:solidFill>
                        <a:effectLst/>
                        <a:latin typeface="Times New Roman" pitchFamily="18" charset="0"/>
                        <a:ea typeface="宋体" pitchFamily="2"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rPr>
                        <a:t>Peter likes to do the same things.</a:t>
                      </a: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865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009900"/>
                          </a:solidFill>
                          <a:effectLst/>
                          <a:latin typeface="Times New Roman" pitchFamily="18" charset="0"/>
                          <a:ea typeface="宋体" pitchFamily="2" charset="-122"/>
                        </a:rPr>
                        <a:t>Mary</a:t>
                      </a:r>
                      <a:endParaRPr kumimoji="0" lang="zh-CN" altLang="en-US" sz="2400" b="1" i="0" u="none" strike="noStrike" cap="none" normalizeH="0" baseline="0" smtClean="0">
                        <a:ln>
                          <a:noFill/>
                        </a:ln>
                        <a:solidFill>
                          <a:srgbClr val="009900"/>
                        </a:solidFill>
                        <a:effectLst/>
                        <a:latin typeface="Times New Roman" pitchFamily="18" charset="0"/>
                        <a:ea typeface="宋体" pitchFamily="2"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11" name="Text Box 36"/>
          <p:cNvSpPr txBox="1">
            <a:spLocks noChangeArrowheads="1"/>
          </p:cNvSpPr>
          <p:nvPr/>
        </p:nvSpPr>
        <p:spPr bwMode="auto">
          <a:xfrm>
            <a:off x="1692275" y="5949950"/>
            <a:ext cx="64087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Lisa is a good listener.</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nodePh="1">
                                  <p:stCondLst>
                                    <p:cond delay="0"/>
                                  </p:stCondLst>
                                  <p:endCondLst>
                                    <p:cond evt="begin" delay="0">
                                      <p:tn val="5"/>
                                    </p:cond>
                                  </p:endCondLst>
                                  <p:childTnLst>
                                    <p:set>
                                      <p:cBhvr>
                                        <p:cTn id="6" dur="1" fill="hold">
                                          <p:stCondLst>
                                            <p:cond delay="0"/>
                                          </p:stCondLst>
                                        </p:cTn>
                                        <p:tgtEl>
                                          <p:spTgt spid="40010"/>
                                        </p:tgtEl>
                                        <p:attrNameLst>
                                          <p:attrName>style.visibility</p:attrName>
                                        </p:attrNameLst>
                                      </p:cBhvr>
                                      <p:to>
                                        <p:strVal val="visible"/>
                                      </p:to>
                                    </p:set>
                                    <p:animEffect transition="in" filter="strips(downLeft)">
                                      <p:cBhvr>
                                        <p:cTn id="7" dur="500"/>
                                        <p:tgtEl>
                                          <p:spTgt spid="400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0029"/>
                                        </p:tgtEl>
                                        <p:attrNameLst>
                                          <p:attrName>style.visibility</p:attrName>
                                        </p:attrNameLst>
                                      </p:cBhvr>
                                      <p:to>
                                        <p:strVal val="visible"/>
                                      </p:to>
                                    </p:set>
                                    <p:anim calcmode="lin" valueType="num">
                                      <p:cBhvr additive="base">
                                        <p:cTn id="12" dur="500" fill="hold"/>
                                        <p:tgtEl>
                                          <p:spTgt spid="40029"/>
                                        </p:tgtEl>
                                        <p:attrNameLst>
                                          <p:attrName>ppt_x</p:attrName>
                                        </p:attrNameLst>
                                      </p:cBhvr>
                                      <p:tavLst>
                                        <p:tav tm="0">
                                          <p:val>
                                            <p:strVal val="#ppt_x"/>
                                          </p:val>
                                        </p:tav>
                                        <p:tav tm="100000">
                                          <p:val>
                                            <p:strVal val="#ppt_x"/>
                                          </p:val>
                                        </p:tav>
                                      </p:tavLst>
                                    </p:anim>
                                    <p:anim calcmode="lin" valueType="num">
                                      <p:cBhvr additive="base">
                                        <p:cTn id="13" dur="500" fill="hold"/>
                                        <p:tgtEl>
                                          <p:spTgt spid="4002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40030">
                                            <p:txEl>
                                              <p:pRg st="0" end="0"/>
                                            </p:txEl>
                                          </p:spTgt>
                                        </p:tgtEl>
                                        <p:attrNameLst>
                                          <p:attrName>style.visibility</p:attrName>
                                        </p:attrNameLst>
                                      </p:cBhvr>
                                      <p:to>
                                        <p:strVal val="visible"/>
                                      </p:to>
                                    </p:set>
                                    <p:anim calcmode="lin" valueType="num">
                                      <p:cBhvr additive="base">
                                        <p:cTn id="18" dur="500" fill="hold"/>
                                        <p:tgtEl>
                                          <p:spTgt spid="40030">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00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40031">
                                            <p:txEl>
                                              <p:pRg st="0" end="0"/>
                                            </p:txEl>
                                          </p:spTgt>
                                        </p:tgtEl>
                                        <p:attrNameLst>
                                          <p:attrName>style.visibility</p:attrName>
                                        </p:attrNameLst>
                                      </p:cBhvr>
                                      <p:to>
                                        <p:strVal val="visible"/>
                                      </p:to>
                                    </p:set>
                                    <p:anim calcmode="lin" valueType="num">
                                      <p:cBhvr additive="base">
                                        <p:cTn id="24" dur="500" fill="hold"/>
                                        <p:tgtEl>
                                          <p:spTgt spid="4003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00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40032">
                                            <p:txEl>
                                              <p:pRg st="0" end="0"/>
                                            </p:txEl>
                                          </p:spTgt>
                                        </p:tgtEl>
                                        <p:attrNameLst>
                                          <p:attrName>style.visibility</p:attrName>
                                        </p:attrNameLst>
                                      </p:cBhvr>
                                      <p:to>
                                        <p:strVal val="visible"/>
                                      </p:to>
                                    </p:set>
                                    <p:anim calcmode="lin" valueType="num">
                                      <p:cBhvr additive="base">
                                        <p:cTn id="30" dur="500" fill="hold"/>
                                        <p:tgtEl>
                                          <p:spTgt spid="4003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003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ox(in)">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3" restart="whenNotActive" fill="hold" evtFilter="cancelBubble" nodeType="interactiveSeq">
                <p:stCondLst>
                  <p:cond evt="onClick" delay="0">
                    <p:tgtEl>
                      <p:spTgt spid="9"/>
                    </p:tgtEl>
                  </p:cond>
                </p:stCondLst>
                <p:endSync evt="end" delay="0">
                  <p:rtn val="all"/>
                </p:endSync>
                <p:childTnLst>
                  <p:par>
                    <p:cTn id="44" fill="hold" nodeType="clickPar">
                      <p:stCondLst>
                        <p:cond delay="0"/>
                      </p:stCondLst>
                      <p:childTnLst>
                        <p:par>
                          <p:cTn id="45" fill="hold" nodeType="withGroup">
                            <p:stCondLst>
                              <p:cond delay="0"/>
                            </p:stCondLst>
                            <p:childTnLst>
                              <p:par>
                                <p:cTn id="46" presetID="1" presetClass="mediacall" presetSubtype="0" fill="hold" nodeType="clickEffect">
                                  <p:stCondLst>
                                    <p:cond delay="0"/>
                                  </p:stCondLst>
                                  <p:childTnLst>
                                    <p:cmd type="call" cmd="playFrom(0.0)">
                                      <p:cBhvr>
                                        <p:cTn id="47" dur="78394" fill="hold"/>
                                        <p:tgtEl>
                                          <p:spTgt spid="9"/>
                                        </p:tgtEl>
                                      </p:cBhvr>
                                    </p:cmd>
                                  </p:childTnLst>
                                </p:cTn>
                              </p:par>
                            </p:childTnLst>
                          </p:cTn>
                        </p:par>
                      </p:childTnLst>
                    </p:cTn>
                  </p:par>
                </p:childTnLst>
              </p:cTn>
              <p:nextCondLst>
                <p:cond evt="onClick" delay="0">
                  <p:tgtEl>
                    <p:spTgt spid="9"/>
                  </p:tgtEl>
                </p:cond>
              </p:nextCondLst>
            </p:seq>
            <p:audio>
              <p:cMediaNode>
                <p:cTn id="48"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40010" grpId="0"/>
      <p:bldP spid="4002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333375"/>
            <a:ext cx="8207375" cy="503238"/>
          </a:xfrm>
          <a:solidFill>
            <a:srgbClr val="FFFF66"/>
          </a:solidFill>
        </p:spPr>
        <p:txBody>
          <a:bodyPr/>
          <a:lstStyle/>
          <a:p>
            <a:r>
              <a:rPr lang="en-US" altLang="zh-CN" sz="2400" b="1" smtClean="0">
                <a:solidFill>
                  <a:schemeClr val="tx1"/>
                </a:solidFill>
                <a:latin typeface="Comic Sans MS" pitchFamily="66" charset="0"/>
              </a:rPr>
              <a:t>Listen to the first part and fill in the blanks.</a:t>
            </a:r>
          </a:p>
        </p:txBody>
      </p:sp>
      <p:sp>
        <p:nvSpPr>
          <p:cNvPr id="12291" name="Rectangle 3"/>
          <p:cNvSpPr>
            <a:spLocks noGrp="1" noChangeArrowheads="1"/>
          </p:cNvSpPr>
          <p:nvPr>
            <p:ph type="body" idx="1"/>
          </p:nvPr>
        </p:nvSpPr>
        <p:spPr>
          <a:xfrm>
            <a:off x="539750" y="476250"/>
            <a:ext cx="8229600" cy="4525963"/>
          </a:xfrm>
        </p:spPr>
        <p:txBody>
          <a:bodyPr/>
          <a:lstStyle/>
          <a:p>
            <a:endParaRPr lang="en-US" altLang="zh-CN" sz="2400" smtClean="0">
              <a:latin typeface="Times New Roman" pitchFamily="18" charset="0"/>
              <a:cs typeface="Times New Roman" pitchFamily="18" charset="0"/>
            </a:endParaRPr>
          </a:p>
          <a:p>
            <a:r>
              <a:rPr lang="en-US" altLang="zh-CN" sz="2400" b="1" smtClean="0">
                <a:latin typeface="Times New Roman" pitchFamily="18" charset="0"/>
                <a:cs typeface="Times New Roman" pitchFamily="18" charset="0"/>
              </a:rPr>
              <a:t>Molly studies _______ than Peter, </a:t>
            </a:r>
          </a:p>
          <a:p>
            <a:r>
              <a:rPr lang="en-US" altLang="zh-CN" sz="2400" b="1" smtClean="0">
                <a:latin typeface="Times New Roman" pitchFamily="18" charset="0"/>
                <a:cs typeface="Times New Roman" pitchFamily="18" charset="0"/>
              </a:rPr>
              <a:t>but Peter plays baseball _______ than Molly.</a:t>
            </a:r>
          </a:p>
          <a:p>
            <a:r>
              <a:rPr lang="en-US" altLang="zh-CN" sz="2400" b="1" smtClean="0">
                <a:latin typeface="Times New Roman" pitchFamily="18" charset="0"/>
                <a:cs typeface="Times New Roman" pitchFamily="18" charset="0"/>
              </a:rPr>
              <a:t> Peter  speaks _____  ______than Molly, but Molly is a little ________.</a:t>
            </a:r>
          </a:p>
          <a:p>
            <a:r>
              <a:rPr lang="en-US" altLang="zh-CN" sz="2400" b="1" smtClean="0">
                <a:latin typeface="Times New Roman" pitchFamily="18" charset="0"/>
                <a:cs typeface="Times New Roman" pitchFamily="18" charset="0"/>
              </a:rPr>
              <a:t>They are both pretty __________.</a:t>
            </a:r>
          </a:p>
          <a:p>
            <a:endParaRPr lang="en-US" altLang="zh-CN" sz="2400" b="1" smtClean="0">
              <a:latin typeface="Times New Roman" pitchFamily="18" charset="0"/>
              <a:cs typeface="Times New Roman" pitchFamily="18" charset="0"/>
            </a:endParaRPr>
          </a:p>
          <a:p>
            <a:endParaRPr lang="en-US" altLang="zh-CN" sz="2400" b="1" smtClean="0">
              <a:latin typeface="Times New Roman" pitchFamily="18" charset="0"/>
              <a:cs typeface="Times New Roman" pitchFamily="18" charset="0"/>
            </a:endParaRPr>
          </a:p>
        </p:txBody>
      </p:sp>
      <p:sp>
        <p:nvSpPr>
          <p:cNvPr id="12292" name="Text Box 5"/>
          <p:cNvSpPr txBox="1">
            <a:spLocks noChangeArrowheads="1"/>
          </p:cNvSpPr>
          <p:nvPr/>
        </p:nvSpPr>
        <p:spPr bwMode="auto">
          <a:xfrm>
            <a:off x="1258888" y="2276475"/>
            <a:ext cx="2736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endParaRPr lang="zh-CN" altLang="zh-CN"/>
          </a:p>
        </p:txBody>
      </p:sp>
      <p:sp>
        <p:nvSpPr>
          <p:cNvPr id="152582" name="Text Box 6"/>
          <p:cNvSpPr txBox="1">
            <a:spLocks noChangeArrowheads="1"/>
          </p:cNvSpPr>
          <p:nvPr/>
        </p:nvSpPr>
        <p:spPr bwMode="auto">
          <a:xfrm>
            <a:off x="3563938" y="2492375"/>
            <a:ext cx="3311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990099"/>
                </a:solidFill>
              </a:rPr>
              <a:t> outgoing</a:t>
            </a:r>
          </a:p>
        </p:txBody>
      </p:sp>
      <p:sp>
        <p:nvSpPr>
          <p:cNvPr id="152583" name="Text Box 7"/>
          <p:cNvSpPr txBox="1">
            <a:spLocks noChangeArrowheads="1"/>
          </p:cNvSpPr>
          <p:nvPr/>
        </p:nvSpPr>
        <p:spPr bwMode="auto">
          <a:xfrm>
            <a:off x="2700338" y="765175"/>
            <a:ext cx="3311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990099"/>
                </a:solidFill>
              </a:rPr>
              <a:t> harder</a:t>
            </a:r>
          </a:p>
        </p:txBody>
      </p:sp>
      <p:sp>
        <p:nvSpPr>
          <p:cNvPr id="152584" name="Text Box 8"/>
          <p:cNvSpPr txBox="1">
            <a:spLocks noChangeArrowheads="1"/>
          </p:cNvSpPr>
          <p:nvPr/>
        </p:nvSpPr>
        <p:spPr bwMode="auto">
          <a:xfrm>
            <a:off x="1476375" y="2133600"/>
            <a:ext cx="3311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t> </a:t>
            </a:r>
            <a:r>
              <a:rPr lang="en-US" altLang="zh-CN">
                <a:solidFill>
                  <a:srgbClr val="990099"/>
                </a:solidFill>
              </a:rPr>
              <a:t>quieter</a:t>
            </a:r>
          </a:p>
        </p:txBody>
      </p:sp>
      <p:sp>
        <p:nvSpPr>
          <p:cNvPr id="152585" name="Text Box 9"/>
          <p:cNvSpPr txBox="1">
            <a:spLocks noChangeArrowheads="1"/>
          </p:cNvSpPr>
          <p:nvPr/>
        </p:nvSpPr>
        <p:spPr bwMode="auto">
          <a:xfrm>
            <a:off x="4067175" y="1196975"/>
            <a:ext cx="3311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990099"/>
                </a:solidFill>
              </a:rPr>
              <a:t> better</a:t>
            </a:r>
          </a:p>
        </p:txBody>
      </p:sp>
      <p:sp>
        <p:nvSpPr>
          <p:cNvPr id="152586" name="Text Box 10"/>
          <p:cNvSpPr txBox="1">
            <a:spLocks noChangeArrowheads="1"/>
          </p:cNvSpPr>
          <p:nvPr/>
        </p:nvSpPr>
        <p:spPr bwMode="auto">
          <a:xfrm>
            <a:off x="2700338" y="1773238"/>
            <a:ext cx="3311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a:solidFill>
                  <a:srgbClr val="990099"/>
                </a:solidFill>
              </a:rPr>
              <a:t>  more    loudly</a:t>
            </a:r>
          </a:p>
        </p:txBody>
      </p:sp>
      <p:pic>
        <p:nvPicPr>
          <p:cNvPr id="10" name="B-1d.mp3">
            <a:hlinkClick r:id="" action="ppaction://media"/>
          </p:cNvPr>
          <p:cNvPicPr>
            <a:picLocks noRot="1" noChangeAspect="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468313" y="908050"/>
            <a:ext cx="5032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Group 53"/>
          <p:cNvGraphicFramePr>
            <a:graphicFrameLocks noGrp="1"/>
          </p:cNvGraphicFramePr>
          <p:nvPr/>
        </p:nvGraphicFramePr>
        <p:xfrm>
          <a:off x="250825" y="3068638"/>
          <a:ext cx="8686800" cy="933450"/>
        </p:xfrm>
        <a:graphic>
          <a:graphicData uri="http://schemas.openxmlformats.org/drawingml/2006/table">
            <a:tbl>
              <a:tblPr/>
              <a:tblGrid>
                <a:gridCol w="1647825"/>
                <a:gridCol w="7038975"/>
              </a:tblGrid>
              <a:tr h="45745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marT="45746" marB="4574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800080"/>
                          </a:solidFill>
                          <a:effectLst/>
                          <a:latin typeface="Arial" charset="0"/>
                          <a:ea typeface="宋体" pitchFamily="2" charset="-122"/>
                        </a:rPr>
                        <a:t>The same as their best friends</a:t>
                      </a:r>
                      <a:endParaRPr kumimoji="0" lang="zh-CN" altLang="en-US" sz="2400" b="1" i="0" u="none" strike="noStrike" cap="none" normalizeH="0" baseline="0" smtClean="0">
                        <a:ln>
                          <a:noFill/>
                        </a:ln>
                        <a:solidFill>
                          <a:srgbClr val="800080"/>
                        </a:solidFill>
                        <a:effectLst/>
                        <a:latin typeface="Arial" charset="0"/>
                        <a:ea typeface="宋体" pitchFamily="2" charset="-122"/>
                      </a:endParaRPr>
                    </a:p>
                  </a:txBody>
                  <a:tcPr marT="45746" marB="4574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59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009900"/>
                          </a:solidFill>
                          <a:effectLst/>
                          <a:latin typeface="Times New Roman" pitchFamily="18" charset="0"/>
                          <a:ea typeface="宋体" pitchFamily="2" charset="-122"/>
                        </a:rPr>
                        <a:t>Molly</a:t>
                      </a:r>
                      <a:endParaRPr kumimoji="0" lang="zh-CN" altLang="en-US" sz="2400" b="1" i="0" u="none" strike="noStrike" cap="none" normalizeH="0" baseline="0" smtClean="0">
                        <a:ln>
                          <a:noFill/>
                        </a:ln>
                        <a:solidFill>
                          <a:srgbClr val="009900"/>
                        </a:solidFill>
                        <a:effectLst/>
                        <a:latin typeface="Times New Roman" pitchFamily="18" charset="0"/>
                        <a:ea typeface="宋体" pitchFamily="2" charset="-122"/>
                      </a:endParaRPr>
                    </a:p>
                  </a:txBody>
                  <a:tcPr marT="45746" marB="45746"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marT="45746" marB="4574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2" name="Text Box 52"/>
          <p:cNvSpPr txBox="1">
            <a:spLocks noChangeArrowheads="1"/>
          </p:cNvSpPr>
          <p:nvPr/>
        </p:nvSpPr>
        <p:spPr bwMode="auto">
          <a:xfrm>
            <a:off x="1908175" y="3573463"/>
            <a:ext cx="64087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b="1">
                <a:solidFill>
                  <a:srgbClr val="FF0000"/>
                </a:solidFill>
              </a:rPr>
              <a:t>They are both pretty outgoing.</a:t>
            </a:r>
          </a:p>
        </p:txBody>
      </p:sp>
      <p:graphicFrame>
        <p:nvGraphicFramePr>
          <p:cNvPr id="14" name="Group 50"/>
          <p:cNvGraphicFramePr>
            <a:graphicFrameLocks/>
          </p:cNvGraphicFramePr>
          <p:nvPr/>
        </p:nvGraphicFramePr>
        <p:xfrm>
          <a:off x="250825" y="4217988"/>
          <a:ext cx="7200900" cy="2640012"/>
        </p:xfrm>
        <a:graphic>
          <a:graphicData uri="http://schemas.openxmlformats.org/drawingml/2006/table">
            <a:tbl>
              <a:tblPr/>
              <a:tblGrid>
                <a:gridCol w="1365250"/>
                <a:gridCol w="5835650"/>
              </a:tblGrid>
              <a:tr h="71999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800080"/>
                          </a:solidFill>
                          <a:effectLst/>
                          <a:latin typeface="Arial" charset="0"/>
                          <a:ea typeface="宋体" pitchFamily="2" charset="-122"/>
                        </a:rPr>
                        <a:t>Different from their best friends</a:t>
                      </a:r>
                      <a:endParaRPr kumimoji="0" lang="zh-CN" altLang="en-US" sz="2400" b="1" i="0" u="none" strike="noStrike" cap="none" normalizeH="0" baseline="0" dirty="0" smtClean="0">
                        <a:ln>
                          <a:noFill/>
                        </a:ln>
                        <a:solidFill>
                          <a:srgbClr val="800080"/>
                        </a:solidFill>
                        <a:effectLst/>
                        <a:latin typeface="Arial" charset="0"/>
                        <a:ea typeface="宋体" pitchFamily="2" charset="-122"/>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9200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rgbClr val="009900"/>
                          </a:solidFill>
                          <a:effectLst/>
                          <a:latin typeface="Times New Roman" pitchFamily="18" charset="0"/>
                          <a:ea typeface="宋体" pitchFamily="2" charset="-122"/>
                        </a:rPr>
                        <a:t>Molly</a:t>
                      </a:r>
                      <a:endParaRPr kumimoji="0" lang="zh-CN" altLang="en-US" sz="2400" b="1" i="0" u="none" strike="noStrike" cap="none" normalizeH="0" baseline="0" dirty="0" smtClean="0">
                        <a:ln>
                          <a:noFill/>
                        </a:ln>
                        <a:solidFill>
                          <a:srgbClr val="009900"/>
                        </a:solidFill>
                        <a:effectLst/>
                        <a:latin typeface="Times New Roman" pitchFamily="18" charset="0"/>
                        <a:ea typeface="宋体" pitchFamily="2" charset="-122"/>
                      </a:endParaRPr>
                    </a:p>
                  </a:txBody>
                  <a:tcPr marT="45715" marB="45715"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rPr>
                        <a:t>Molly studies harder.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5" name="Text Box 42"/>
          <p:cNvSpPr txBox="1">
            <a:spLocks noChangeArrowheads="1"/>
          </p:cNvSpPr>
          <p:nvPr/>
        </p:nvSpPr>
        <p:spPr bwMode="auto">
          <a:xfrm>
            <a:off x="1547813" y="5373688"/>
            <a:ext cx="4968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400" b="1">
                <a:solidFill>
                  <a:srgbClr val="FF0000"/>
                </a:solidFill>
              </a:rPr>
              <a:t>Molly is a little quieter.</a:t>
            </a:r>
            <a:endParaRPr lang="zh-CN" altLang="en-US" sz="2400">
              <a:solidFill>
                <a:srgbClr val="FF0000"/>
              </a:solidFill>
            </a:endParaRPr>
          </a:p>
        </p:txBody>
      </p:sp>
      <p:sp>
        <p:nvSpPr>
          <p:cNvPr id="16" name="Text Box 43"/>
          <p:cNvSpPr txBox="1">
            <a:spLocks noChangeArrowheads="1"/>
          </p:cNvSpPr>
          <p:nvPr/>
        </p:nvSpPr>
        <p:spPr bwMode="auto">
          <a:xfrm>
            <a:off x="1547813" y="5732463"/>
            <a:ext cx="54721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400" b="1">
                <a:solidFill>
                  <a:srgbClr val="FF0000"/>
                </a:solidFill>
              </a:rPr>
              <a:t>Peter plays baseball better.</a:t>
            </a:r>
            <a:endParaRPr lang="zh-CN" altLang="en-US" sz="2400">
              <a:solidFill>
                <a:srgbClr val="FF0000"/>
              </a:solidFill>
            </a:endParaRPr>
          </a:p>
        </p:txBody>
      </p:sp>
      <p:sp>
        <p:nvSpPr>
          <p:cNvPr id="17" name="Text Box 46"/>
          <p:cNvSpPr txBox="1">
            <a:spLocks noChangeArrowheads="1"/>
          </p:cNvSpPr>
          <p:nvPr/>
        </p:nvSpPr>
        <p:spPr bwMode="auto">
          <a:xfrm>
            <a:off x="1619250" y="6165850"/>
            <a:ext cx="54721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400" b="1">
                <a:solidFill>
                  <a:srgbClr val="FF0000"/>
                </a:solidFill>
              </a:rPr>
              <a:t>Peter speaks more.</a:t>
            </a:r>
            <a:endParaRPr lang="zh-CN" altLang="en-US" sz="240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52583">
                                            <p:txEl>
                                              <p:pRg st="0" end="0"/>
                                            </p:txEl>
                                          </p:spTgt>
                                        </p:tgtEl>
                                        <p:attrNameLst>
                                          <p:attrName>style.visibility</p:attrName>
                                        </p:attrNameLst>
                                      </p:cBhvr>
                                      <p:to>
                                        <p:strVal val="visible"/>
                                      </p:to>
                                    </p:set>
                                    <p:anim calcmode="lin" valueType="num">
                                      <p:cBhvr additive="base">
                                        <p:cTn id="7" dur="500" fill="hold"/>
                                        <p:tgtEl>
                                          <p:spTgt spid="1525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25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52585">
                                            <p:txEl>
                                              <p:pRg st="0" end="0"/>
                                            </p:txEl>
                                          </p:spTgt>
                                        </p:tgtEl>
                                        <p:attrNameLst>
                                          <p:attrName>style.visibility</p:attrName>
                                        </p:attrNameLst>
                                      </p:cBhvr>
                                      <p:to>
                                        <p:strVal val="visible"/>
                                      </p:to>
                                    </p:set>
                                    <p:anim calcmode="lin" valueType="num">
                                      <p:cBhvr additive="base">
                                        <p:cTn id="13" dur="500" fill="hold"/>
                                        <p:tgtEl>
                                          <p:spTgt spid="15258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25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52586">
                                            <p:txEl>
                                              <p:pRg st="0" end="0"/>
                                            </p:txEl>
                                          </p:spTgt>
                                        </p:tgtEl>
                                        <p:attrNameLst>
                                          <p:attrName>style.visibility</p:attrName>
                                        </p:attrNameLst>
                                      </p:cBhvr>
                                      <p:to>
                                        <p:strVal val="visible"/>
                                      </p:to>
                                    </p:set>
                                    <p:anim calcmode="lin" valueType="num">
                                      <p:cBhvr additive="base">
                                        <p:cTn id="19" dur="500" fill="hold"/>
                                        <p:tgtEl>
                                          <p:spTgt spid="15258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25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52584">
                                            <p:txEl>
                                              <p:pRg st="0" end="0"/>
                                            </p:txEl>
                                          </p:spTgt>
                                        </p:tgtEl>
                                        <p:attrNameLst>
                                          <p:attrName>style.visibility</p:attrName>
                                        </p:attrNameLst>
                                      </p:cBhvr>
                                      <p:to>
                                        <p:strVal val="visible"/>
                                      </p:to>
                                    </p:set>
                                    <p:anim calcmode="lin" valueType="num">
                                      <p:cBhvr additive="base">
                                        <p:cTn id="25" dur="500" fill="hold"/>
                                        <p:tgtEl>
                                          <p:spTgt spid="15258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258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52582">
                                            <p:txEl>
                                              <p:pRg st="0" end="0"/>
                                            </p:txEl>
                                          </p:spTgt>
                                        </p:tgtEl>
                                        <p:attrNameLst>
                                          <p:attrName>style.visibility</p:attrName>
                                        </p:attrNameLst>
                                      </p:cBhvr>
                                      <p:to>
                                        <p:strVal val="visible"/>
                                      </p:to>
                                    </p:set>
                                    <p:anim calcmode="lin" valueType="num">
                                      <p:cBhvr additive="base">
                                        <p:cTn id="31" dur="500" fill="hold"/>
                                        <p:tgtEl>
                                          <p:spTgt spid="15258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25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heckerboard(across)">
                                      <p:cBhvr>
                                        <p:cTn id="37" dur="5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500"/>
                            </p:stCondLst>
                            <p:childTnLst>
                              <p:par>
                                <p:cTn id="45" presetID="5" presetClass="entr" presetSubtype="1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checkerboard(across)">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ppt_x"/>
                                          </p:val>
                                        </p:tav>
                                        <p:tav tm="100000">
                                          <p:val>
                                            <p:strVal val="#ppt_x"/>
                                          </p:val>
                                        </p:tav>
                                      </p:tavLst>
                                    </p:anim>
                                    <p:anim calcmode="lin" valueType="num">
                                      <p:cBhvr additive="base">
                                        <p:cTn id="5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66" restart="whenNotActive" fill="hold" evtFilter="cancelBubble" nodeType="interactiveSeq">
                <p:stCondLst>
                  <p:cond evt="onClick" delay="0">
                    <p:tgtEl>
                      <p:spTgt spid="10"/>
                    </p:tgtEl>
                  </p:cond>
                </p:stCondLst>
                <p:endSync evt="end" delay="0">
                  <p:rtn val="all"/>
                </p:endSync>
                <p:childTnLst>
                  <p:par>
                    <p:cTn id="67" fill="hold" nodeType="clickPar">
                      <p:stCondLst>
                        <p:cond delay="0"/>
                      </p:stCondLst>
                      <p:childTnLst>
                        <p:par>
                          <p:cTn id="68" fill="hold" nodeType="withGroup">
                            <p:stCondLst>
                              <p:cond delay="0"/>
                            </p:stCondLst>
                            <p:childTnLst>
                              <p:par>
                                <p:cTn id="69" presetID="1" presetClass="mediacall" presetSubtype="0" fill="hold" nodeType="clickEffect">
                                  <p:stCondLst>
                                    <p:cond delay="0"/>
                                  </p:stCondLst>
                                  <p:childTnLst>
                                    <p:cmd type="call" cmd="playFrom(0.0)">
                                      <p:cBhvr>
                                        <p:cTn id="70" dur="82182" fill="hold"/>
                                        <p:tgtEl>
                                          <p:spTgt spid="10"/>
                                        </p:tgtEl>
                                      </p:cBhvr>
                                    </p:cmd>
                                  </p:childTnLst>
                                </p:cTn>
                              </p:par>
                            </p:childTnLst>
                          </p:cTn>
                        </p:par>
                      </p:childTnLst>
                    </p:cTn>
                  </p:par>
                </p:childTnLst>
              </p:cTn>
              <p:nextCondLst>
                <p:cond evt="onClick" delay="0">
                  <p:tgtEl>
                    <p:spTgt spid="10"/>
                  </p:tgtEl>
                </p:cond>
              </p:nextCondLst>
            </p:seq>
            <p:audio>
              <p:cMediaNode>
                <p:cTn id="71"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P spid="12" grpId="0"/>
      <p:bldP spid="15" grpId="0" autoUpdateAnimBg="0"/>
      <p:bldP spid="16" grpId="0" autoUpdateAnimBg="0"/>
      <p:bldP spid="1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7" descr="u=833724287,4197748636&amp;fm=23&amp;gp=0"/>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68538" y="549275"/>
            <a:ext cx="2590800"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2"/>
          <p:cNvSpPr>
            <a:spLocks noGrp="1" noChangeArrowheads="1"/>
          </p:cNvSpPr>
          <p:nvPr>
            <p:ph type="title" idx="4294967295"/>
          </p:nvPr>
        </p:nvSpPr>
        <p:spPr>
          <a:xfrm>
            <a:off x="179388" y="188913"/>
            <a:ext cx="5832475" cy="574675"/>
          </a:xfrm>
          <a:solidFill>
            <a:srgbClr val="FFFF66"/>
          </a:solidFill>
        </p:spPr>
        <p:txBody>
          <a:bodyPr/>
          <a:lstStyle/>
          <a:p>
            <a:r>
              <a:rPr lang="en-US" altLang="zh-CN" sz="2400" b="1" smtClean="0">
                <a:latin typeface="Comic Sans MS" pitchFamily="66" charset="0"/>
              </a:rPr>
              <a:t>Listen to the second part and match</a:t>
            </a:r>
          </a:p>
        </p:txBody>
      </p:sp>
      <p:sp>
        <p:nvSpPr>
          <p:cNvPr id="13316" name="Oval 6"/>
          <p:cNvSpPr>
            <a:spLocks noChangeArrowheads="1"/>
          </p:cNvSpPr>
          <p:nvPr/>
        </p:nvSpPr>
        <p:spPr bwMode="auto">
          <a:xfrm>
            <a:off x="395288" y="1268413"/>
            <a:ext cx="1223962" cy="115252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nchor="ctr">
            <a:spAutoFit/>
          </a:bodyPr>
          <a:lstStyle/>
          <a:p>
            <a:endParaRPr lang="zh-CN" altLang="en-US"/>
          </a:p>
        </p:txBody>
      </p:sp>
      <p:sp>
        <p:nvSpPr>
          <p:cNvPr id="13317" name="Text Box 10"/>
          <p:cNvSpPr txBox="1">
            <a:spLocks noChangeArrowheads="1"/>
          </p:cNvSpPr>
          <p:nvPr/>
        </p:nvSpPr>
        <p:spPr bwMode="auto">
          <a:xfrm>
            <a:off x="2555875" y="3141663"/>
            <a:ext cx="12954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800">
                <a:solidFill>
                  <a:srgbClr val="FF3300"/>
                </a:solidFill>
              </a:rPr>
              <a:t>Mary</a:t>
            </a:r>
            <a:r>
              <a:rPr lang="en-US" altLang="zh-CN" sz="2800"/>
              <a:t> </a:t>
            </a:r>
          </a:p>
        </p:txBody>
      </p:sp>
      <p:sp>
        <p:nvSpPr>
          <p:cNvPr id="13318" name="Text Box 11"/>
          <p:cNvSpPr txBox="1">
            <a:spLocks noChangeArrowheads="1"/>
          </p:cNvSpPr>
          <p:nvPr/>
        </p:nvSpPr>
        <p:spPr bwMode="auto">
          <a:xfrm>
            <a:off x="1619250" y="1052513"/>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solidFill>
                  <a:srgbClr val="CC00CC"/>
                </a:solidFill>
              </a:rPr>
              <a:t>Lisa</a:t>
            </a:r>
          </a:p>
        </p:txBody>
      </p:sp>
      <p:sp>
        <p:nvSpPr>
          <p:cNvPr id="13319" name="Oval 19"/>
          <p:cNvSpPr>
            <a:spLocks noChangeArrowheads="1"/>
          </p:cNvSpPr>
          <p:nvPr/>
        </p:nvSpPr>
        <p:spPr bwMode="auto">
          <a:xfrm>
            <a:off x="6084888" y="0"/>
            <a:ext cx="2303462" cy="1150938"/>
          </a:xfrm>
          <a:prstGeom prst="ellipse">
            <a:avLst/>
          </a:prstGeom>
          <a:solidFill>
            <a:srgbClr val="FFFFCC">
              <a:alpha val="58038"/>
            </a:srgbClr>
          </a:solidFill>
          <a:ln w="9525" algn="ctr">
            <a:solidFill>
              <a:schemeClr val="tx1"/>
            </a:solidFill>
            <a:round/>
            <a:headEnd/>
            <a:tailEnd/>
          </a:ln>
        </p:spPr>
        <p:txBody>
          <a:bodyPr anchor="ctr">
            <a:spAutoFit/>
          </a:bodyPr>
          <a:lstStyle/>
          <a:p>
            <a:endParaRPr lang="zh-CN" altLang="en-US"/>
          </a:p>
        </p:txBody>
      </p:sp>
      <p:sp>
        <p:nvSpPr>
          <p:cNvPr id="13320" name="Oval 20"/>
          <p:cNvSpPr>
            <a:spLocks noChangeArrowheads="1"/>
          </p:cNvSpPr>
          <p:nvPr/>
        </p:nvSpPr>
        <p:spPr bwMode="auto">
          <a:xfrm>
            <a:off x="6084888" y="1196975"/>
            <a:ext cx="2232025" cy="1152525"/>
          </a:xfrm>
          <a:prstGeom prst="ellipse">
            <a:avLst/>
          </a:prstGeom>
          <a:solidFill>
            <a:srgbClr val="FFFFCC">
              <a:alpha val="58038"/>
            </a:srgbClr>
          </a:solidFill>
          <a:ln w="9525" algn="ctr">
            <a:solidFill>
              <a:schemeClr val="tx1"/>
            </a:solidFill>
            <a:round/>
            <a:headEnd/>
            <a:tailEnd/>
          </a:ln>
        </p:spPr>
        <p:txBody>
          <a:bodyPr anchor="ctr">
            <a:spAutoFit/>
          </a:bodyPr>
          <a:lstStyle/>
          <a:p>
            <a:endParaRPr lang="zh-CN" altLang="en-US"/>
          </a:p>
        </p:txBody>
      </p:sp>
      <p:sp>
        <p:nvSpPr>
          <p:cNvPr id="13321" name="Oval 21"/>
          <p:cNvSpPr>
            <a:spLocks noChangeArrowheads="1"/>
          </p:cNvSpPr>
          <p:nvPr/>
        </p:nvSpPr>
        <p:spPr bwMode="auto">
          <a:xfrm>
            <a:off x="6011863" y="2679700"/>
            <a:ext cx="2447925" cy="561975"/>
          </a:xfrm>
          <a:prstGeom prst="ellipse">
            <a:avLst/>
          </a:prstGeom>
          <a:solidFill>
            <a:srgbClr val="FFFFCC">
              <a:alpha val="58038"/>
            </a:srgbClr>
          </a:solidFill>
          <a:ln w="9525" algn="ctr">
            <a:solidFill>
              <a:schemeClr val="tx1"/>
            </a:solidFill>
            <a:round/>
            <a:headEnd/>
            <a:tailEnd/>
          </a:ln>
        </p:spPr>
        <p:txBody>
          <a:bodyPr anchor="ctr">
            <a:spAutoFit/>
          </a:bodyPr>
          <a:lstStyle/>
          <a:p>
            <a:endParaRPr lang="zh-CN" altLang="en-US" sz="2000"/>
          </a:p>
        </p:txBody>
      </p:sp>
      <p:sp>
        <p:nvSpPr>
          <p:cNvPr id="13322" name="Oval 22"/>
          <p:cNvSpPr>
            <a:spLocks noChangeArrowheads="1"/>
          </p:cNvSpPr>
          <p:nvPr/>
        </p:nvSpPr>
        <p:spPr bwMode="auto">
          <a:xfrm>
            <a:off x="5940425" y="3357563"/>
            <a:ext cx="2376488" cy="822325"/>
          </a:xfrm>
          <a:prstGeom prst="ellipse">
            <a:avLst/>
          </a:prstGeom>
          <a:solidFill>
            <a:srgbClr val="FFFFCC">
              <a:alpha val="58038"/>
            </a:srgbClr>
          </a:solidFill>
          <a:ln w="9525" algn="ctr">
            <a:solidFill>
              <a:schemeClr val="tx1"/>
            </a:solidFill>
            <a:round/>
            <a:headEnd/>
            <a:tailEnd/>
          </a:ln>
        </p:spPr>
        <p:txBody>
          <a:bodyPr anchor="ctr">
            <a:spAutoFit/>
          </a:bodyPr>
          <a:lstStyle/>
          <a:p>
            <a:endParaRPr lang="zh-CN" altLang="en-US"/>
          </a:p>
        </p:txBody>
      </p:sp>
      <p:sp>
        <p:nvSpPr>
          <p:cNvPr id="153623" name="Line 23"/>
          <p:cNvSpPr>
            <a:spLocks noChangeShapeType="1"/>
          </p:cNvSpPr>
          <p:nvPr/>
        </p:nvSpPr>
        <p:spPr bwMode="auto">
          <a:xfrm flipV="1">
            <a:off x="2195513" y="1989138"/>
            <a:ext cx="1225550" cy="792162"/>
          </a:xfrm>
          <a:prstGeom prst="line">
            <a:avLst/>
          </a:prstGeom>
          <a:noFill/>
          <a:ln w="38100">
            <a:solidFill>
              <a:srgbClr val="CC00CC"/>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53624" name="Line 24"/>
          <p:cNvSpPr>
            <a:spLocks noChangeShapeType="1"/>
          </p:cNvSpPr>
          <p:nvPr/>
        </p:nvSpPr>
        <p:spPr bwMode="auto">
          <a:xfrm>
            <a:off x="2124075" y="3573463"/>
            <a:ext cx="1150938" cy="504825"/>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53625" name="Line 25"/>
          <p:cNvSpPr>
            <a:spLocks noChangeShapeType="1"/>
          </p:cNvSpPr>
          <p:nvPr/>
        </p:nvSpPr>
        <p:spPr bwMode="auto">
          <a:xfrm>
            <a:off x="4859338" y="1557338"/>
            <a:ext cx="1295400" cy="503237"/>
          </a:xfrm>
          <a:prstGeom prst="line">
            <a:avLst/>
          </a:prstGeom>
          <a:noFill/>
          <a:ln w="38100">
            <a:solidFill>
              <a:srgbClr val="CC00CC"/>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53626" name="Line 26"/>
          <p:cNvSpPr>
            <a:spLocks noChangeShapeType="1"/>
          </p:cNvSpPr>
          <p:nvPr/>
        </p:nvSpPr>
        <p:spPr bwMode="auto">
          <a:xfrm>
            <a:off x="4859338" y="3573463"/>
            <a:ext cx="1441450" cy="4318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53627" name="Line 27"/>
          <p:cNvSpPr>
            <a:spLocks noChangeShapeType="1"/>
          </p:cNvSpPr>
          <p:nvPr/>
        </p:nvSpPr>
        <p:spPr bwMode="auto">
          <a:xfrm flipV="1">
            <a:off x="4787900" y="620713"/>
            <a:ext cx="1223963" cy="720725"/>
          </a:xfrm>
          <a:prstGeom prst="line">
            <a:avLst/>
          </a:prstGeom>
          <a:noFill/>
          <a:ln w="38100">
            <a:solidFill>
              <a:srgbClr val="CC00CC"/>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53628" name="Line 28"/>
          <p:cNvSpPr>
            <a:spLocks noChangeShapeType="1"/>
          </p:cNvSpPr>
          <p:nvPr/>
        </p:nvSpPr>
        <p:spPr bwMode="auto">
          <a:xfrm flipV="1">
            <a:off x="5076825" y="2997200"/>
            <a:ext cx="1008063" cy="57626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13329" name="Text Box 12"/>
          <p:cNvSpPr txBox="1">
            <a:spLocks noChangeArrowheads="1"/>
          </p:cNvSpPr>
          <p:nvPr/>
        </p:nvSpPr>
        <p:spPr bwMode="auto">
          <a:xfrm>
            <a:off x="6300788" y="260350"/>
            <a:ext cx="23050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t> quieter</a:t>
            </a:r>
          </a:p>
        </p:txBody>
      </p:sp>
      <p:sp>
        <p:nvSpPr>
          <p:cNvPr id="13330" name="Text Box 14"/>
          <p:cNvSpPr txBox="1">
            <a:spLocks noChangeArrowheads="1"/>
          </p:cNvSpPr>
          <p:nvPr/>
        </p:nvSpPr>
        <p:spPr bwMode="auto">
          <a:xfrm>
            <a:off x="6372225" y="1341438"/>
            <a:ext cx="19446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t> smarter</a:t>
            </a:r>
          </a:p>
        </p:txBody>
      </p:sp>
      <p:sp>
        <p:nvSpPr>
          <p:cNvPr id="13331" name="Text Box 13"/>
          <p:cNvSpPr txBox="1">
            <a:spLocks noChangeArrowheads="1"/>
          </p:cNvSpPr>
          <p:nvPr/>
        </p:nvSpPr>
        <p:spPr bwMode="auto">
          <a:xfrm>
            <a:off x="6156325" y="2565400"/>
            <a:ext cx="22320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a:t> talks more</a:t>
            </a:r>
          </a:p>
        </p:txBody>
      </p:sp>
      <p:sp>
        <p:nvSpPr>
          <p:cNvPr id="13332" name="Text Box 15"/>
          <p:cNvSpPr txBox="1">
            <a:spLocks noChangeArrowheads="1"/>
          </p:cNvSpPr>
          <p:nvPr/>
        </p:nvSpPr>
        <p:spPr bwMode="auto">
          <a:xfrm>
            <a:off x="6227763" y="3500438"/>
            <a:ext cx="4897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a:t> more outgoing</a:t>
            </a:r>
          </a:p>
        </p:txBody>
      </p:sp>
      <p:pic>
        <p:nvPicPr>
          <p:cNvPr id="13333" name="Picture 32" descr="玛丽"/>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03575" y="2781300"/>
            <a:ext cx="1873250"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4" name="Oval 33"/>
          <p:cNvSpPr>
            <a:spLocks noChangeArrowheads="1"/>
          </p:cNvSpPr>
          <p:nvPr/>
        </p:nvSpPr>
        <p:spPr bwMode="auto">
          <a:xfrm>
            <a:off x="0" y="2708275"/>
            <a:ext cx="2484438" cy="822325"/>
          </a:xfrm>
          <a:prstGeom prst="ellipse">
            <a:avLst/>
          </a:prstGeom>
          <a:solidFill>
            <a:srgbClr val="FFFFCC">
              <a:alpha val="58038"/>
            </a:srgbClr>
          </a:solidFill>
          <a:ln w="9525" algn="ctr">
            <a:solidFill>
              <a:schemeClr val="tx1"/>
            </a:solidFill>
            <a:round/>
            <a:headEnd/>
            <a:tailEnd/>
          </a:ln>
        </p:spPr>
        <p:txBody>
          <a:bodyPr anchor="ctr">
            <a:spAutoFit/>
          </a:bodyPr>
          <a:lstStyle/>
          <a:p>
            <a:endParaRPr lang="zh-CN" altLang="en-US"/>
          </a:p>
        </p:txBody>
      </p:sp>
      <p:sp>
        <p:nvSpPr>
          <p:cNvPr id="153634" name="Text Box 34"/>
          <p:cNvSpPr txBox="1">
            <a:spLocks noChangeArrowheads="1"/>
          </p:cNvSpPr>
          <p:nvPr/>
        </p:nvSpPr>
        <p:spPr bwMode="auto">
          <a:xfrm>
            <a:off x="0" y="2565400"/>
            <a:ext cx="2484438" cy="1014413"/>
          </a:xfrm>
          <a:prstGeom prst="rect">
            <a:avLst/>
          </a:prstGeom>
          <a:noFill/>
          <a:ln w="9525" algn="ctr">
            <a:noFill/>
            <a:miter lim="800000"/>
            <a:headEnd/>
            <a:tailEnd/>
          </a:ln>
          <a:effectLst/>
        </p:spPr>
        <p:txBody>
          <a:bodyPr>
            <a:spAutoFit/>
          </a:bodyPr>
          <a:lstStyle/>
          <a:p>
            <a:pPr algn="ctr">
              <a:spcBef>
                <a:spcPct val="50000"/>
              </a:spcBef>
              <a:defRPr/>
            </a:pPr>
            <a:r>
              <a:rPr lang="en-US" altLang="zh-CN" sz="2400" dirty="0">
                <a:effectLst>
                  <a:outerShdw blurRad="38100" dist="38100" dir="2700000" algn="tl">
                    <a:srgbClr val="FFFFFF"/>
                  </a:outerShdw>
                </a:effectLst>
              </a:rPr>
              <a:t> </a:t>
            </a:r>
            <a:r>
              <a:rPr lang="en-US" altLang="zh-CN" sz="2400" dirty="0"/>
              <a:t>tall</a:t>
            </a:r>
          </a:p>
          <a:p>
            <a:pPr algn="ctr">
              <a:spcBef>
                <a:spcPct val="50000"/>
              </a:spcBef>
              <a:defRPr/>
            </a:pPr>
            <a:r>
              <a:rPr lang="en-US" altLang="zh-CN" sz="2400" dirty="0"/>
              <a:t>long curly  hair </a:t>
            </a:r>
          </a:p>
        </p:txBody>
      </p:sp>
      <p:pic>
        <p:nvPicPr>
          <p:cNvPr id="24" name="B-1d.mp3">
            <a:hlinkClick r:id="" action="ppaction://media"/>
          </p:cNvPr>
          <p:cNvPicPr>
            <a:picLocks noRot="1" noChangeAspect="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323850" y="981075"/>
            <a:ext cx="8636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 name="Group 53"/>
          <p:cNvGraphicFramePr>
            <a:graphicFrameLocks noGrp="1"/>
          </p:cNvGraphicFramePr>
          <p:nvPr/>
        </p:nvGraphicFramePr>
        <p:xfrm>
          <a:off x="0" y="4365625"/>
          <a:ext cx="8686800" cy="1096963"/>
        </p:xfrm>
        <a:graphic>
          <a:graphicData uri="http://schemas.openxmlformats.org/drawingml/2006/table">
            <a:tbl>
              <a:tblPr/>
              <a:tblGrid>
                <a:gridCol w="1647825"/>
                <a:gridCol w="7038975"/>
              </a:tblGrid>
              <a:tr h="39612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800080"/>
                          </a:solidFill>
                          <a:effectLst/>
                          <a:latin typeface="Arial" charset="0"/>
                          <a:ea typeface="宋体" pitchFamily="2" charset="-122"/>
                        </a:rPr>
                        <a:t>The same as their best friends</a:t>
                      </a:r>
                      <a:endParaRPr kumimoji="0" lang="zh-CN" altLang="en-US" sz="2000" b="1" i="0" u="none" strike="noStrike" cap="none" normalizeH="0" baseline="0" smtClean="0">
                        <a:ln>
                          <a:noFill/>
                        </a:ln>
                        <a:solidFill>
                          <a:srgbClr val="800080"/>
                        </a:solidFill>
                        <a:effectLst/>
                        <a:latin typeface="Arial" charset="0"/>
                        <a:ea typeface="宋体" pitchFamily="2" charset="-122"/>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008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009900"/>
                          </a:solidFill>
                          <a:effectLst/>
                          <a:latin typeface="Times New Roman" pitchFamily="18" charset="0"/>
                          <a:ea typeface="宋体" pitchFamily="2" charset="-122"/>
                        </a:rPr>
                        <a:t>Mary</a:t>
                      </a:r>
                      <a:endParaRPr kumimoji="0" lang="zh-CN" altLang="en-US" sz="2000" b="1" i="0" u="none" strike="noStrike" cap="none" normalizeH="0" baseline="0" dirty="0" smtClean="0">
                        <a:ln>
                          <a:noFill/>
                        </a:ln>
                        <a:solidFill>
                          <a:srgbClr val="009900"/>
                        </a:solidFill>
                        <a:effectLst/>
                        <a:latin typeface="Times New Roman" pitchFamily="18" charset="0"/>
                        <a:ea typeface="宋体" pitchFamily="2" charset="-122"/>
                      </a:endParaRPr>
                    </a:p>
                  </a:txBody>
                  <a:tcPr marT="45707" marB="45707"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They’re both tall.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26" name="Text Box 54"/>
          <p:cNvSpPr txBox="1">
            <a:spLocks noChangeArrowheads="1"/>
          </p:cNvSpPr>
          <p:nvPr/>
        </p:nvSpPr>
        <p:spPr bwMode="auto">
          <a:xfrm>
            <a:off x="3779838" y="4797425"/>
            <a:ext cx="7235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000" b="1">
                <a:solidFill>
                  <a:srgbClr val="FF0000"/>
                </a:solidFill>
              </a:rPr>
              <a:t>They are both have long, curly hair.</a:t>
            </a:r>
          </a:p>
        </p:txBody>
      </p:sp>
      <p:graphicFrame>
        <p:nvGraphicFramePr>
          <p:cNvPr id="27" name="Group 50"/>
          <p:cNvGraphicFramePr>
            <a:graphicFrameLocks/>
          </p:cNvGraphicFramePr>
          <p:nvPr/>
        </p:nvGraphicFramePr>
        <p:xfrm>
          <a:off x="323850" y="5373688"/>
          <a:ext cx="7200900" cy="1204912"/>
        </p:xfrm>
        <a:graphic>
          <a:graphicData uri="http://schemas.openxmlformats.org/drawingml/2006/table">
            <a:tbl>
              <a:tblPr/>
              <a:tblGrid>
                <a:gridCol w="1365250"/>
                <a:gridCol w="5835650"/>
              </a:tblGrid>
              <a:tr h="503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800080"/>
                          </a:solidFill>
                          <a:effectLst/>
                          <a:latin typeface="Arial" charset="0"/>
                          <a:ea typeface="宋体" pitchFamily="2" charset="-122"/>
                        </a:rPr>
                        <a:t>Different from their best friends</a:t>
                      </a:r>
                      <a:endParaRPr kumimoji="0" lang="zh-CN" altLang="en-US" sz="2000" b="1" i="0" u="none" strike="noStrike" cap="none" normalizeH="0" baseline="0" dirty="0" smtClean="0">
                        <a:ln>
                          <a:noFill/>
                        </a:ln>
                        <a:solidFill>
                          <a:srgbClr val="800080"/>
                        </a:solidFill>
                        <a:effectLst/>
                        <a:latin typeface="Arial" charset="0"/>
                        <a:ea typeface="宋体" pitchFamily="2" charset="-122"/>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009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009900"/>
                          </a:solidFill>
                          <a:effectLst/>
                          <a:latin typeface="Times New Roman" pitchFamily="18" charset="0"/>
                          <a:ea typeface="宋体" pitchFamily="2" charset="-122"/>
                        </a:rPr>
                        <a:t>Mary</a:t>
                      </a:r>
                      <a:endParaRPr kumimoji="0" lang="zh-CN" altLang="en-US" sz="2000" b="1" i="0" u="none" strike="noStrike" cap="none" normalizeH="0" baseline="0" dirty="0" smtClean="0">
                        <a:ln>
                          <a:noFill/>
                        </a:ln>
                        <a:solidFill>
                          <a:srgbClr val="009900"/>
                        </a:solidFill>
                        <a:effectLst/>
                        <a:latin typeface="Times New Roman" pitchFamily="18" charset="0"/>
                        <a:ea typeface="宋体" pitchFamily="2" charset="-122"/>
                      </a:endParaRPr>
                    </a:p>
                  </a:txBody>
                  <a:tcPr marT="45713" marB="45713"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Lisa is quieter.</a:t>
                      </a: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28" name="Text Box 47"/>
          <p:cNvSpPr txBox="1">
            <a:spLocks noChangeArrowheads="1"/>
          </p:cNvSpPr>
          <p:nvPr/>
        </p:nvSpPr>
        <p:spPr bwMode="auto">
          <a:xfrm>
            <a:off x="1835150" y="6165850"/>
            <a:ext cx="3671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000" b="1">
                <a:solidFill>
                  <a:srgbClr val="FF0000"/>
                </a:solidFill>
              </a:rPr>
              <a:t>Lisa is smarter.</a:t>
            </a:r>
            <a:endParaRPr lang="zh-CN" altLang="en-US" sz="2000">
              <a:solidFill>
                <a:srgbClr val="FF0000"/>
              </a:solidFill>
            </a:endParaRPr>
          </a:p>
        </p:txBody>
      </p:sp>
      <p:sp>
        <p:nvSpPr>
          <p:cNvPr id="29" name="Text Box 48"/>
          <p:cNvSpPr txBox="1">
            <a:spLocks noChangeArrowheads="1"/>
          </p:cNvSpPr>
          <p:nvPr/>
        </p:nvSpPr>
        <p:spPr bwMode="auto">
          <a:xfrm>
            <a:off x="1979613" y="6457950"/>
            <a:ext cx="5040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000" b="1">
                <a:solidFill>
                  <a:srgbClr val="FF0000"/>
                </a:solidFill>
              </a:rPr>
              <a:t>Mary is more outgoing.</a:t>
            </a:r>
            <a:endParaRPr lang="zh-CN" altLang="en-US" sz="200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23"/>
                                        </p:tgtEl>
                                        <p:attrNameLst>
                                          <p:attrName>style.visibility</p:attrName>
                                        </p:attrNameLst>
                                      </p:cBhvr>
                                      <p:to>
                                        <p:strVal val="visible"/>
                                      </p:to>
                                    </p:set>
                                    <p:anim calcmode="lin" valueType="num">
                                      <p:cBhvr additive="base">
                                        <p:cTn id="7" dur="500" fill="hold"/>
                                        <p:tgtEl>
                                          <p:spTgt spid="153623"/>
                                        </p:tgtEl>
                                        <p:attrNameLst>
                                          <p:attrName>ppt_x</p:attrName>
                                        </p:attrNameLst>
                                      </p:cBhvr>
                                      <p:tavLst>
                                        <p:tav tm="0">
                                          <p:val>
                                            <p:strVal val="#ppt_x"/>
                                          </p:val>
                                        </p:tav>
                                        <p:tav tm="100000">
                                          <p:val>
                                            <p:strVal val="#ppt_x"/>
                                          </p:val>
                                        </p:tav>
                                      </p:tavLst>
                                    </p:anim>
                                    <p:anim calcmode="lin" valueType="num">
                                      <p:cBhvr additive="base">
                                        <p:cTn id="8" dur="500" fill="hold"/>
                                        <p:tgtEl>
                                          <p:spTgt spid="15362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24"/>
                                        </p:tgtEl>
                                        <p:attrNameLst>
                                          <p:attrName>style.visibility</p:attrName>
                                        </p:attrNameLst>
                                      </p:cBhvr>
                                      <p:to>
                                        <p:strVal val="visible"/>
                                      </p:to>
                                    </p:set>
                                    <p:anim calcmode="lin" valueType="num">
                                      <p:cBhvr additive="base">
                                        <p:cTn id="13" dur="500" fill="hold"/>
                                        <p:tgtEl>
                                          <p:spTgt spid="153624"/>
                                        </p:tgtEl>
                                        <p:attrNameLst>
                                          <p:attrName>ppt_x</p:attrName>
                                        </p:attrNameLst>
                                      </p:cBhvr>
                                      <p:tavLst>
                                        <p:tav tm="0">
                                          <p:val>
                                            <p:strVal val="#ppt_x"/>
                                          </p:val>
                                        </p:tav>
                                        <p:tav tm="100000">
                                          <p:val>
                                            <p:strVal val="#ppt_x"/>
                                          </p:val>
                                        </p:tav>
                                      </p:tavLst>
                                    </p:anim>
                                    <p:anim calcmode="lin" valueType="num">
                                      <p:cBhvr additive="base">
                                        <p:cTn id="14" dur="500" fill="hold"/>
                                        <p:tgtEl>
                                          <p:spTgt spid="15362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27"/>
                                        </p:tgtEl>
                                        <p:attrNameLst>
                                          <p:attrName>style.visibility</p:attrName>
                                        </p:attrNameLst>
                                      </p:cBhvr>
                                      <p:to>
                                        <p:strVal val="visible"/>
                                      </p:to>
                                    </p:set>
                                    <p:anim calcmode="lin" valueType="num">
                                      <p:cBhvr additive="base">
                                        <p:cTn id="19" dur="500" fill="hold"/>
                                        <p:tgtEl>
                                          <p:spTgt spid="153627"/>
                                        </p:tgtEl>
                                        <p:attrNameLst>
                                          <p:attrName>ppt_x</p:attrName>
                                        </p:attrNameLst>
                                      </p:cBhvr>
                                      <p:tavLst>
                                        <p:tav tm="0">
                                          <p:val>
                                            <p:strVal val="#ppt_x"/>
                                          </p:val>
                                        </p:tav>
                                        <p:tav tm="100000">
                                          <p:val>
                                            <p:strVal val="#ppt_x"/>
                                          </p:val>
                                        </p:tav>
                                      </p:tavLst>
                                    </p:anim>
                                    <p:anim calcmode="lin" valueType="num">
                                      <p:cBhvr additive="base">
                                        <p:cTn id="20" dur="500" fill="hold"/>
                                        <p:tgtEl>
                                          <p:spTgt spid="15362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25"/>
                                        </p:tgtEl>
                                        <p:attrNameLst>
                                          <p:attrName>style.visibility</p:attrName>
                                        </p:attrNameLst>
                                      </p:cBhvr>
                                      <p:to>
                                        <p:strVal val="visible"/>
                                      </p:to>
                                    </p:set>
                                    <p:anim calcmode="lin" valueType="num">
                                      <p:cBhvr additive="base">
                                        <p:cTn id="25" dur="500" fill="hold"/>
                                        <p:tgtEl>
                                          <p:spTgt spid="153625"/>
                                        </p:tgtEl>
                                        <p:attrNameLst>
                                          <p:attrName>ppt_x</p:attrName>
                                        </p:attrNameLst>
                                      </p:cBhvr>
                                      <p:tavLst>
                                        <p:tav tm="0">
                                          <p:val>
                                            <p:strVal val="#ppt_x"/>
                                          </p:val>
                                        </p:tav>
                                        <p:tav tm="100000">
                                          <p:val>
                                            <p:strVal val="#ppt_x"/>
                                          </p:val>
                                        </p:tav>
                                      </p:tavLst>
                                    </p:anim>
                                    <p:anim calcmode="lin" valueType="num">
                                      <p:cBhvr additive="base">
                                        <p:cTn id="26" dur="500" fill="hold"/>
                                        <p:tgtEl>
                                          <p:spTgt spid="153625"/>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3628"/>
                                        </p:tgtEl>
                                        <p:attrNameLst>
                                          <p:attrName>style.visibility</p:attrName>
                                        </p:attrNameLst>
                                      </p:cBhvr>
                                      <p:to>
                                        <p:strVal val="visible"/>
                                      </p:to>
                                    </p:set>
                                    <p:anim calcmode="lin" valueType="num">
                                      <p:cBhvr additive="base">
                                        <p:cTn id="31" dur="500" fill="hold"/>
                                        <p:tgtEl>
                                          <p:spTgt spid="153628"/>
                                        </p:tgtEl>
                                        <p:attrNameLst>
                                          <p:attrName>ppt_x</p:attrName>
                                        </p:attrNameLst>
                                      </p:cBhvr>
                                      <p:tavLst>
                                        <p:tav tm="0">
                                          <p:val>
                                            <p:strVal val="#ppt_x"/>
                                          </p:val>
                                        </p:tav>
                                        <p:tav tm="100000">
                                          <p:val>
                                            <p:strVal val="#ppt_x"/>
                                          </p:val>
                                        </p:tav>
                                      </p:tavLst>
                                    </p:anim>
                                    <p:anim calcmode="lin" valueType="num">
                                      <p:cBhvr additive="base">
                                        <p:cTn id="32" dur="500" fill="hold"/>
                                        <p:tgtEl>
                                          <p:spTgt spid="153628"/>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3626"/>
                                        </p:tgtEl>
                                        <p:attrNameLst>
                                          <p:attrName>style.visibility</p:attrName>
                                        </p:attrNameLst>
                                      </p:cBhvr>
                                      <p:to>
                                        <p:strVal val="visible"/>
                                      </p:to>
                                    </p:set>
                                    <p:anim calcmode="lin" valueType="num">
                                      <p:cBhvr additive="base">
                                        <p:cTn id="37" dur="500" fill="hold"/>
                                        <p:tgtEl>
                                          <p:spTgt spid="153626"/>
                                        </p:tgtEl>
                                        <p:attrNameLst>
                                          <p:attrName>ppt_x</p:attrName>
                                        </p:attrNameLst>
                                      </p:cBhvr>
                                      <p:tavLst>
                                        <p:tav tm="0">
                                          <p:val>
                                            <p:strVal val="#ppt_x"/>
                                          </p:val>
                                        </p:tav>
                                        <p:tav tm="100000">
                                          <p:val>
                                            <p:strVal val="#ppt_x"/>
                                          </p:val>
                                        </p:tav>
                                      </p:tavLst>
                                    </p:anim>
                                    <p:anim calcmode="lin" valueType="num">
                                      <p:cBhvr additive="base">
                                        <p:cTn id="38" dur="500" fill="hold"/>
                                        <p:tgtEl>
                                          <p:spTgt spid="153626"/>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5" presetClass="entr" presetSubtype="1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checkerboard(across)">
                                      <p:cBhvr>
                                        <p:cTn id="43" dur="500"/>
                                        <p:tgtEl>
                                          <p:spTgt spid="25"/>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
                            </p:stCondLst>
                            <p:childTnLst>
                              <p:par>
                                <p:cTn id="51" presetID="5" presetClass="entr" presetSubtype="1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checkerboard(across)">
                                      <p:cBhvr>
                                        <p:cTn id="53" dur="500"/>
                                        <p:tgtEl>
                                          <p:spTgt spid="27"/>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ppt_x"/>
                                          </p:val>
                                        </p:tav>
                                        <p:tav tm="100000">
                                          <p:val>
                                            <p:strVal val="#ppt_x"/>
                                          </p:val>
                                        </p:tav>
                                      </p:tavLst>
                                    </p:anim>
                                    <p:anim calcmode="lin" valueType="num">
                                      <p:cBhvr additive="base">
                                        <p:cTn id="5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66" restart="whenNotActive" fill="hold" evtFilter="cancelBubble" nodeType="interactiveSeq">
                <p:stCondLst>
                  <p:cond evt="onClick" delay="0">
                    <p:tgtEl>
                      <p:spTgt spid="24"/>
                    </p:tgtEl>
                  </p:cond>
                </p:stCondLst>
                <p:endSync evt="end" delay="0">
                  <p:rtn val="all"/>
                </p:endSync>
                <p:childTnLst>
                  <p:par>
                    <p:cTn id="67" fill="hold" nodeType="clickPar">
                      <p:stCondLst>
                        <p:cond delay="0"/>
                      </p:stCondLst>
                      <p:childTnLst>
                        <p:par>
                          <p:cTn id="68" fill="hold" nodeType="withGroup">
                            <p:stCondLst>
                              <p:cond delay="0"/>
                            </p:stCondLst>
                            <p:childTnLst>
                              <p:par>
                                <p:cTn id="69" presetID="1" presetClass="mediacall" presetSubtype="0" fill="hold" nodeType="clickEffect">
                                  <p:stCondLst>
                                    <p:cond delay="0"/>
                                  </p:stCondLst>
                                  <p:childTnLst>
                                    <p:cmd type="call" cmd="playFrom(0.0)">
                                      <p:cBhvr>
                                        <p:cTn id="70" dur="82182" fill="hold"/>
                                        <p:tgtEl>
                                          <p:spTgt spid="24"/>
                                        </p:tgtEl>
                                      </p:cBhvr>
                                    </p:cmd>
                                  </p:childTnLst>
                                </p:cTn>
                              </p:par>
                            </p:childTnLst>
                          </p:cTn>
                        </p:par>
                      </p:childTnLst>
                    </p:cTn>
                  </p:par>
                </p:childTnLst>
              </p:cTn>
              <p:nextCondLst>
                <p:cond evt="onClick" delay="0">
                  <p:tgtEl>
                    <p:spTgt spid="24"/>
                  </p:tgtEl>
                </p:cond>
              </p:nextCondLst>
            </p:seq>
            <p:audio>
              <p:cMediaNode>
                <p:cTn id="71" fill="hold" display="0">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childTnLst>
        </p:cTn>
      </p:par>
    </p:tnLst>
    <p:bldLst>
      <p:bldP spid="153623" grpId="0" animBg="1"/>
      <p:bldP spid="153624" grpId="0" animBg="1"/>
      <p:bldP spid="153625" grpId="0" animBg="1"/>
      <p:bldP spid="153626" grpId="0" animBg="1"/>
      <p:bldP spid="153627" grpId="0" animBg="1"/>
      <p:bldP spid="153628" grpId="0" animBg="1"/>
      <p:bldP spid="26" grpId="0"/>
      <p:bldP spid="28" grpId="0" autoUpdateAnimBg="0"/>
      <p:bldP spid="2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WordArt 4"/>
          <p:cNvSpPr>
            <a:spLocks noChangeArrowheads="1" noChangeShapeType="1" noTextEdit="1"/>
          </p:cNvSpPr>
          <p:nvPr/>
        </p:nvSpPr>
        <p:spPr bwMode="auto">
          <a:xfrm>
            <a:off x="2195513" y="477838"/>
            <a:ext cx="4176712" cy="1484312"/>
          </a:xfrm>
          <a:prstGeom prst="rect">
            <a:avLst/>
          </a:prstGeom>
        </p:spPr>
        <p:txBody>
          <a:bodyPr wrap="none" fromWordArt="1">
            <a:prstTxWarp prst="textDeflate">
              <a:avLst>
                <a:gd name="adj" fmla="val 15722"/>
              </a:avLst>
            </a:prstTxWarp>
          </a:bodyPr>
          <a:lstStyle/>
          <a:p>
            <a:pPr algn="ctr"/>
            <a:r>
              <a:rPr lang="en-US" altLang="zh-CN" sz="4000" b="1" kern="10">
                <a:ln w="9525">
                  <a:solidFill>
                    <a:srgbClr val="000000"/>
                  </a:solidFill>
                  <a:round/>
                  <a:headEnd/>
                  <a:tailEnd/>
                </a:ln>
                <a:solidFill>
                  <a:srgbClr val="000000"/>
                </a:solidFill>
                <a:latin typeface="Arial"/>
                <a:cs typeface="Arial"/>
              </a:rPr>
              <a:t>Talking</a:t>
            </a:r>
            <a:endParaRPr lang="zh-CN" altLang="en-US" sz="4000" b="1" kern="10">
              <a:ln w="9525">
                <a:solidFill>
                  <a:srgbClr val="000000"/>
                </a:solidFill>
                <a:round/>
                <a:headEnd/>
                <a:tailEnd/>
              </a:ln>
              <a:solidFill>
                <a:srgbClr val="000000"/>
              </a:solidFill>
              <a:latin typeface="Arial"/>
              <a:cs typeface="Arial"/>
            </a:endParaRPr>
          </a:p>
        </p:txBody>
      </p:sp>
      <p:sp>
        <p:nvSpPr>
          <p:cNvPr id="13315" name="Text Box 5"/>
          <p:cNvSpPr txBox="1">
            <a:spLocks noChangeArrowheads="1"/>
          </p:cNvSpPr>
          <p:nvPr/>
        </p:nvSpPr>
        <p:spPr bwMode="auto">
          <a:xfrm>
            <a:off x="1619250" y="1916113"/>
            <a:ext cx="59055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solidFill>
                  <a:srgbClr val="0000FF"/>
                </a:solidFill>
                <a:latin typeface="Arial" pitchFamily="34" charset="0"/>
              </a:rPr>
              <a:t>Talk about Molly and Mary and their best friends. </a:t>
            </a:r>
          </a:p>
        </p:txBody>
      </p:sp>
      <p:sp>
        <p:nvSpPr>
          <p:cNvPr id="13316" name="Oval 2"/>
          <p:cNvSpPr>
            <a:spLocks noChangeArrowheads="1"/>
          </p:cNvSpPr>
          <p:nvPr/>
        </p:nvSpPr>
        <p:spPr bwMode="auto">
          <a:xfrm>
            <a:off x="682625" y="2205038"/>
            <a:ext cx="863600" cy="792162"/>
          </a:xfrm>
          <a:prstGeom prst="ellipse">
            <a:avLst/>
          </a:prstGeom>
          <a:solidFill>
            <a:srgbClr val="FFFF00"/>
          </a:solidFill>
          <a:ln w="9525">
            <a:solidFill>
              <a:schemeClr val="tx1"/>
            </a:solidFill>
            <a:round/>
            <a:headEnd/>
            <a:tailEnd/>
          </a:ln>
        </p:spPr>
        <p:txBody>
          <a:bodyPr wrap="none" anchor="ctr"/>
          <a:lstStyle/>
          <a:p>
            <a:pPr algn="ctr">
              <a:lnSpc>
                <a:spcPct val="130000"/>
              </a:lnSpc>
            </a:pPr>
            <a:r>
              <a:rPr lang="en-US" altLang="zh-CN" sz="4000" b="1"/>
              <a:t>1e</a:t>
            </a:r>
          </a:p>
        </p:txBody>
      </p:sp>
      <p:sp>
        <p:nvSpPr>
          <p:cNvPr id="13323" name="Text Box 11"/>
          <p:cNvSpPr txBox="1">
            <a:spLocks noChangeArrowheads="1"/>
          </p:cNvSpPr>
          <p:nvPr/>
        </p:nvSpPr>
        <p:spPr bwMode="auto">
          <a:xfrm>
            <a:off x="1042988" y="3432175"/>
            <a:ext cx="698500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33413" indent="-6334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solidFill>
                  <a:srgbClr val="FF0000"/>
                </a:solidFill>
              </a:rPr>
              <a:t>A:</a:t>
            </a:r>
            <a:r>
              <a:rPr lang="en-US" altLang="zh-CN" sz="3600" b="1"/>
              <a:t> Molly studies harder than her best friend.</a:t>
            </a:r>
          </a:p>
          <a:p>
            <a:pPr eaLnBrk="1" hangingPunct="1">
              <a:lnSpc>
                <a:spcPct val="130000"/>
              </a:lnSpc>
            </a:pPr>
            <a:r>
              <a:rPr lang="en-US" altLang="zh-CN" sz="3600" b="1">
                <a:solidFill>
                  <a:srgbClr val="009900"/>
                </a:solidFill>
              </a:rPr>
              <a:t>B:</a:t>
            </a:r>
            <a:r>
              <a:rPr lang="en-US" altLang="zh-CN" sz="3600" b="1"/>
              <a:t> Well, Mary and her best friend are both tall.</a:t>
            </a:r>
            <a:endParaRPr lang="zh-CN" altLang="en-US" sz="3600" b="1"/>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wipe(down)">
                                      <p:cBhvr>
                                        <p:cTn id="12" dur="500"/>
                                        <p:tgtEl>
                                          <p:spTgt spid="1331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315"/>
                                        </p:tgtEl>
                                        <p:attrNameLst>
                                          <p:attrName>style.visibility</p:attrName>
                                        </p:attrNameLst>
                                      </p:cBhvr>
                                      <p:to>
                                        <p:strVal val="visible"/>
                                      </p:to>
                                    </p:set>
                                    <p:animEffect transition="in" filter="wipe(down)">
                                      <p:cBhvr>
                                        <p:cTn id="15" dur="500"/>
                                        <p:tgtEl>
                                          <p:spTgt spid="1331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4" presetClass="entr" presetSubtype="10" fill="hold" nodeType="clickEffect">
                                  <p:stCondLst>
                                    <p:cond delay="0"/>
                                  </p:stCondLst>
                                  <p:childTnLst>
                                    <p:set>
                                      <p:cBhvr>
                                        <p:cTn id="19" dur="1" fill="hold">
                                          <p:stCondLst>
                                            <p:cond delay="0"/>
                                          </p:stCondLst>
                                        </p:cTn>
                                        <p:tgtEl>
                                          <p:spTgt spid="13323">
                                            <p:txEl>
                                              <p:pRg st="0" end="0"/>
                                            </p:txEl>
                                          </p:spTgt>
                                        </p:tgtEl>
                                        <p:attrNameLst>
                                          <p:attrName>style.visibility</p:attrName>
                                        </p:attrNameLst>
                                      </p:cBhvr>
                                      <p:to>
                                        <p:strVal val="visible"/>
                                      </p:to>
                                    </p:set>
                                    <p:animEffect transition="in" filter="randombar(horizontal)">
                                      <p:cBhvr>
                                        <p:cTn id="20" dur="500"/>
                                        <p:tgtEl>
                                          <p:spTgt spid="13323">
                                            <p:txEl>
                                              <p:pRg st="0" end="0"/>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13323">
                                            <p:txEl>
                                              <p:pRg st="1" end="1"/>
                                            </p:txEl>
                                          </p:spTgt>
                                        </p:tgtEl>
                                        <p:attrNameLst>
                                          <p:attrName>style.visibility</p:attrName>
                                        </p:attrNameLst>
                                      </p:cBhvr>
                                      <p:to>
                                        <p:strVal val="visible"/>
                                      </p:to>
                                    </p:set>
                                    <p:animEffect transition="in" filter="randombar(horizontal)">
                                      <p:cBhvr>
                                        <p:cTn id="23" dur="500"/>
                                        <p:tgtEl>
                                          <p:spTgt spid="13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p:bldP spid="133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669925" y="203200"/>
            <a:ext cx="56308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b="1">
                <a:solidFill>
                  <a:srgbClr val="FF0000"/>
                </a:solidFill>
                <a:latin typeface="Monotype Corsiva" pitchFamily="66" charset="0"/>
              </a:rPr>
              <a:t>Fill in the blanks</a:t>
            </a:r>
          </a:p>
        </p:txBody>
      </p:sp>
      <p:sp>
        <p:nvSpPr>
          <p:cNvPr id="15363" name="Text Box 3"/>
          <p:cNvSpPr txBox="1">
            <a:spLocks noChangeArrowheads="1"/>
          </p:cNvSpPr>
          <p:nvPr/>
        </p:nvSpPr>
        <p:spPr bwMode="auto">
          <a:xfrm>
            <a:off x="609600" y="1143000"/>
            <a:ext cx="8534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a:t>1.This bike is </a:t>
            </a:r>
            <a:r>
              <a:rPr lang="en-US" altLang="zh-CN" sz="2400" u="sng"/>
              <a:t>                  </a:t>
            </a:r>
            <a:r>
              <a:rPr lang="en-US" altLang="zh-CN" sz="2400"/>
              <a:t>  (new)than that one.</a:t>
            </a:r>
          </a:p>
          <a:p>
            <a:pPr eaLnBrk="1" hangingPunct="1">
              <a:spcBef>
                <a:spcPct val="50000"/>
              </a:spcBef>
            </a:pPr>
            <a:r>
              <a:rPr lang="en-US" altLang="zh-CN" sz="2400"/>
              <a:t>2.My shirt is </a:t>
            </a:r>
            <a:r>
              <a:rPr lang="en-US" altLang="zh-CN" sz="2400" u="sng"/>
              <a:t>                     </a:t>
            </a:r>
            <a:r>
              <a:rPr lang="en-US" altLang="zh-CN" sz="2400"/>
              <a:t>  (cheap) than yours.</a:t>
            </a:r>
          </a:p>
          <a:p>
            <a:pPr eaLnBrk="1" hangingPunct="1">
              <a:spcBef>
                <a:spcPct val="50000"/>
              </a:spcBef>
            </a:pPr>
            <a:r>
              <a:rPr lang="en-US" altLang="zh-CN" sz="2400"/>
              <a:t>3.I think swimming is  </a:t>
            </a:r>
            <a:r>
              <a:rPr lang="en-US" altLang="zh-CN" sz="2400" u="sng"/>
              <a:t>                                  </a:t>
            </a:r>
            <a:r>
              <a:rPr lang="en-US" altLang="zh-CN" sz="2400"/>
              <a:t>  (interesting) than running.</a:t>
            </a:r>
          </a:p>
          <a:p>
            <a:pPr eaLnBrk="1" hangingPunct="1">
              <a:spcBef>
                <a:spcPct val="50000"/>
              </a:spcBef>
            </a:pPr>
            <a:r>
              <a:rPr lang="en-US" altLang="zh-CN" sz="2400"/>
              <a:t>4.Eliza speaks English</a:t>
            </a:r>
            <a:r>
              <a:rPr lang="en-US" altLang="zh-CN" sz="2400" u="sng"/>
              <a:t>                    </a:t>
            </a:r>
            <a:r>
              <a:rPr lang="en-US" altLang="zh-CN" sz="2400"/>
              <a:t> (well) than Lisa.</a:t>
            </a:r>
          </a:p>
          <a:p>
            <a:pPr eaLnBrk="1" hangingPunct="1">
              <a:spcBef>
                <a:spcPct val="50000"/>
              </a:spcBef>
            </a:pPr>
            <a:r>
              <a:rPr lang="en-US" altLang="zh-CN" sz="2400"/>
              <a:t>5.I’m a little</a:t>
            </a:r>
            <a:r>
              <a:rPr lang="en-US" altLang="zh-CN" sz="2400" u="sng"/>
              <a:t>                 </a:t>
            </a:r>
            <a:r>
              <a:rPr lang="en-US" altLang="zh-CN" sz="2400"/>
              <a:t>  (thin) than my sister.</a:t>
            </a:r>
          </a:p>
          <a:p>
            <a:pPr eaLnBrk="1" hangingPunct="1">
              <a:spcBef>
                <a:spcPct val="50000"/>
              </a:spcBef>
            </a:pPr>
            <a:r>
              <a:rPr lang="en-US" altLang="zh-CN" sz="2400"/>
              <a:t>6.Mary is  </a:t>
            </a:r>
            <a:r>
              <a:rPr lang="en-US" altLang="zh-CN" sz="2400" u="sng"/>
              <a:t>                                         </a:t>
            </a:r>
            <a:r>
              <a:rPr lang="en-US" altLang="zh-CN" sz="2400"/>
              <a:t>(popular) than Tom.</a:t>
            </a:r>
          </a:p>
        </p:txBody>
      </p:sp>
      <p:sp>
        <p:nvSpPr>
          <p:cNvPr id="35845" name="Text Box 5"/>
          <p:cNvSpPr txBox="1">
            <a:spLocks noChangeArrowheads="1"/>
          </p:cNvSpPr>
          <p:nvPr/>
        </p:nvSpPr>
        <p:spPr bwMode="auto">
          <a:xfrm>
            <a:off x="2268538" y="1628775"/>
            <a:ext cx="1828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800" i="1">
                <a:solidFill>
                  <a:srgbClr val="FF0000"/>
                </a:solidFill>
              </a:rPr>
              <a:t>cheaper</a:t>
            </a:r>
          </a:p>
        </p:txBody>
      </p:sp>
      <p:sp>
        <p:nvSpPr>
          <p:cNvPr id="35846" name="Text Box 6"/>
          <p:cNvSpPr txBox="1">
            <a:spLocks noChangeArrowheads="1"/>
          </p:cNvSpPr>
          <p:nvPr/>
        </p:nvSpPr>
        <p:spPr bwMode="auto">
          <a:xfrm>
            <a:off x="3635375" y="2133600"/>
            <a:ext cx="2667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2400" i="1">
                <a:solidFill>
                  <a:srgbClr val="009900"/>
                </a:solidFill>
              </a:rPr>
              <a:t> </a:t>
            </a:r>
            <a:r>
              <a:rPr lang="en-US" altLang="zh-CN" sz="2800" i="1">
                <a:solidFill>
                  <a:srgbClr val="FF0000"/>
                </a:solidFill>
              </a:rPr>
              <a:t>more interesting</a:t>
            </a:r>
          </a:p>
        </p:txBody>
      </p:sp>
      <p:sp>
        <p:nvSpPr>
          <p:cNvPr id="35848" name="Text Box 8"/>
          <p:cNvSpPr txBox="1">
            <a:spLocks noChangeArrowheads="1"/>
          </p:cNvSpPr>
          <p:nvPr/>
        </p:nvSpPr>
        <p:spPr bwMode="auto">
          <a:xfrm>
            <a:off x="3708400" y="3068638"/>
            <a:ext cx="1143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800" i="1">
                <a:solidFill>
                  <a:srgbClr val="FF0000"/>
                </a:solidFill>
              </a:rPr>
              <a:t>better</a:t>
            </a:r>
          </a:p>
        </p:txBody>
      </p:sp>
      <p:sp>
        <p:nvSpPr>
          <p:cNvPr id="35849" name="Text Box 9"/>
          <p:cNvSpPr txBox="1">
            <a:spLocks noChangeArrowheads="1"/>
          </p:cNvSpPr>
          <p:nvPr/>
        </p:nvSpPr>
        <p:spPr bwMode="auto">
          <a:xfrm>
            <a:off x="2339975" y="3644900"/>
            <a:ext cx="1219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800" i="1">
                <a:solidFill>
                  <a:srgbClr val="FF0000"/>
                </a:solidFill>
              </a:rPr>
              <a:t>thinner</a:t>
            </a:r>
          </a:p>
        </p:txBody>
      </p:sp>
      <p:sp>
        <p:nvSpPr>
          <p:cNvPr id="35850" name="Text Box 10"/>
          <p:cNvSpPr txBox="1">
            <a:spLocks noChangeArrowheads="1"/>
          </p:cNvSpPr>
          <p:nvPr/>
        </p:nvSpPr>
        <p:spPr bwMode="auto">
          <a:xfrm>
            <a:off x="2484438" y="4149725"/>
            <a:ext cx="2209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800" i="1">
                <a:solidFill>
                  <a:srgbClr val="FF0000"/>
                </a:solidFill>
              </a:rPr>
              <a:t>more popular</a:t>
            </a:r>
          </a:p>
        </p:txBody>
      </p:sp>
      <p:sp>
        <p:nvSpPr>
          <p:cNvPr id="35851" name="Text Box 11"/>
          <p:cNvSpPr txBox="1">
            <a:spLocks noChangeArrowheads="1"/>
          </p:cNvSpPr>
          <p:nvPr/>
        </p:nvSpPr>
        <p:spPr bwMode="auto">
          <a:xfrm>
            <a:off x="2590800" y="1066800"/>
            <a:ext cx="10525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800">
                <a:solidFill>
                  <a:srgbClr val="FF0000"/>
                </a:solidFill>
                <a:ea typeface="华文彩云" pitchFamily="2" charset="-122"/>
              </a:rPr>
              <a:t>newer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51"/>
                                        </p:tgtEl>
                                        <p:attrNameLst>
                                          <p:attrName>style.visibility</p:attrName>
                                        </p:attrNameLst>
                                      </p:cBhvr>
                                      <p:to>
                                        <p:strVal val="visible"/>
                                      </p:to>
                                    </p:set>
                                    <p:anim calcmode="lin" valueType="num">
                                      <p:cBhvr additive="base">
                                        <p:cTn id="7" dur="500" fill="hold"/>
                                        <p:tgtEl>
                                          <p:spTgt spid="35851"/>
                                        </p:tgtEl>
                                        <p:attrNameLst>
                                          <p:attrName>ppt_x</p:attrName>
                                        </p:attrNameLst>
                                      </p:cBhvr>
                                      <p:tavLst>
                                        <p:tav tm="0">
                                          <p:val>
                                            <p:strVal val="0-#ppt_w/2"/>
                                          </p:val>
                                        </p:tav>
                                        <p:tav tm="100000">
                                          <p:val>
                                            <p:strVal val="#ppt_x"/>
                                          </p:val>
                                        </p:tav>
                                      </p:tavLst>
                                    </p:anim>
                                    <p:anim calcmode="lin" valueType="num">
                                      <p:cBhvr additive="base">
                                        <p:cTn id="8" dur="500" fill="hold"/>
                                        <p:tgtEl>
                                          <p:spTgt spid="358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5"/>
                                        </p:tgtEl>
                                        <p:attrNameLst>
                                          <p:attrName>style.visibility</p:attrName>
                                        </p:attrNameLst>
                                      </p:cBhvr>
                                      <p:to>
                                        <p:strVal val="visible"/>
                                      </p:to>
                                    </p:set>
                                    <p:anim calcmode="lin" valueType="num">
                                      <p:cBhvr additive="base">
                                        <p:cTn id="13" dur="500" fill="hold"/>
                                        <p:tgtEl>
                                          <p:spTgt spid="35845"/>
                                        </p:tgtEl>
                                        <p:attrNameLst>
                                          <p:attrName>ppt_x</p:attrName>
                                        </p:attrNameLst>
                                      </p:cBhvr>
                                      <p:tavLst>
                                        <p:tav tm="0">
                                          <p:val>
                                            <p:strVal val="0-#ppt_w/2"/>
                                          </p:val>
                                        </p:tav>
                                        <p:tav tm="100000">
                                          <p:val>
                                            <p:strVal val="#ppt_x"/>
                                          </p:val>
                                        </p:tav>
                                      </p:tavLst>
                                    </p:anim>
                                    <p:anim calcmode="lin" valueType="num">
                                      <p:cBhvr additive="base">
                                        <p:cTn id="14" dur="500" fill="hold"/>
                                        <p:tgtEl>
                                          <p:spTgt spid="3584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46"/>
                                        </p:tgtEl>
                                        <p:attrNameLst>
                                          <p:attrName>style.visibility</p:attrName>
                                        </p:attrNameLst>
                                      </p:cBhvr>
                                      <p:to>
                                        <p:strVal val="visible"/>
                                      </p:to>
                                    </p:set>
                                    <p:anim calcmode="lin" valueType="num">
                                      <p:cBhvr additive="base">
                                        <p:cTn id="19" dur="500" fill="hold"/>
                                        <p:tgtEl>
                                          <p:spTgt spid="35846"/>
                                        </p:tgtEl>
                                        <p:attrNameLst>
                                          <p:attrName>ppt_x</p:attrName>
                                        </p:attrNameLst>
                                      </p:cBhvr>
                                      <p:tavLst>
                                        <p:tav tm="0">
                                          <p:val>
                                            <p:strVal val="0-#ppt_w/2"/>
                                          </p:val>
                                        </p:tav>
                                        <p:tav tm="100000">
                                          <p:val>
                                            <p:strVal val="#ppt_x"/>
                                          </p:val>
                                        </p:tav>
                                      </p:tavLst>
                                    </p:anim>
                                    <p:anim calcmode="lin" valueType="num">
                                      <p:cBhvr additive="base">
                                        <p:cTn id="20" dur="500" fill="hold"/>
                                        <p:tgtEl>
                                          <p:spTgt spid="3584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48"/>
                                        </p:tgtEl>
                                        <p:attrNameLst>
                                          <p:attrName>style.visibility</p:attrName>
                                        </p:attrNameLst>
                                      </p:cBhvr>
                                      <p:to>
                                        <p:strVal val="visible"/>
                                      </p:to>
                                    </p:set>
                                    <p:anim calcmode="lin" valueType="num">
                                      <p:cBhvr additive="base">
                                        <p:cTn id="25" dur="500" fill="hold"/>
                                        <p:tgtEl>
                                          <p:spTgt spid="35848"/>
                                        </p:tgtEl>
                                        <p:attrNameLst>
                                          <p:attrName>ppt_x</p:attrName>
                                        </p:attrNameLst>
                                      </p:cBhvr>
                                      <p:tavLst>
                                        <p:tav tm="0">
                                          <p:val>
                                            <p:strVal val="0-#ppt_w/2"/>
                                          </p:val>
                                        </p:tav>
                                        <p:tav tm="100000">
                                          <p:val>
                                            <p:strVal val="#ppt_x"/>
                                          </p:val>
                                        </p:tav>
                                      </p:tavLst>
                                    </p:anim>
                                    <p:anim calcmode="lin" valueType="num">
                                      <p:cBhvr additive="base">
                                        <p:cTn id="26" dur="500" fill="hold"/>
                                        <p:tgtEl>
                                          <p:spTgt spid="3584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849"/>
                                        </p:tgtEl>
                                        <p:attrNameLst>
                                          <p:attrName>style.visibility</p:attrName>
                                        </p:attrNameLst>
                                      </p:cBhvr>
                                      <p:to>
                                        <p:strVal val="visible"/>
                                      </p:to>
                                    </p:set>
                                    <p:anim calcmode="lin" valueType="num">
                                      <p:cBhvr additive="base">
                                        <p:cTn id="31" dur="500" fill="hold"/>
                                        <p:tgtEl>
                                          <p:spTgt spid="35849"/>
                                        </p:tgtEl>
                                        <p:attrNameLst>
                                          <p:attrName>ppt_x</p:attrName>
                                        </p:attrNameLst>
                                      </p:cBhvr>
                                      <p:tavLst>
                                        <p:tav tm="0">
                                          <p:val>
                                            <p:strVal val="0-#ppt_w/2"/>
                                          </p:val>
                                        </p:tav>
                                        <p:tav tm="100000">
                                          <p:val>
                                            <p:strVal val="#ppt_x"/>
                                          </p:val>
                                        </p:tav>
                                      </p:tavLst>
                                    </p:anim>
                                    <p:anim calcmode="lin" valueType="num">
                                      <p:cBhvr additive="base">
                                        <p:cTn id="32" dur="500" fill="hold"/>
                                        <p:tgtEl>
                                          <p:spTgt spid="3584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850"/>
                                        </p:tgtEl>
                                        <p:attrNameLst>
                                          <p:attrName>style.visibility</p:attrName>
                                        </p:attrNameLst>
                                      </p:cBhvr>
                                      <p:to>
                                        <p:strVal val="visible"/>
                                      </p:to>
                                    </p:set>
                                    <p:anim calcmode="lin" valueType="num">
                                      <p:cBhvr additive="base">
                                        <p:cTn id="37" dur="500" fill="hold"/>
                                        <p:tgtEl>
                                          <p:spTgt spid="35850"/>
                                        </p:tgtEl>
                                        <p:attrNameLst>
                                          <p:attrName>ppt_x</p:attrName>
                                        </p:attrNameLst>
                                      </p:cBhvr>
                                      <p:tavLst>
                                        <p:tav tm="0">
                                          <p:val>
                                            <p:strVal val="0-#ppt_w/2"/>
                                          </p:val>
                                        </p:tav>
                                        <p:tav tm="100000">
                                          <p:val>
                                            <p:strVal val="#ppt_x"/>
                                          </p:val>
                                        </p:tav>
                                      </p:tavLst>
                                    </p:anim>
                                    <p:anim calcmode="lin" valueType="num">
                                      <p:cBhvr additive="base">
                                        <p:cTn id="38" dur="500" fill="hold"/>
                                        <p:tgtEl>
                                          <p:spTgt spid="358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utoUpdateAnimBg="0"/>
      <p:bldP spid="35846" grpId="0" autoUpdateAnimBg="0"/>
      <p:bldP spid="35848" grpId="0" autoUpdateAnimBg="0"/>
      <p:bldP spid="35849" grpId="0" autoUpdateAnimBg="0"/>
      <p:bldP spid="35850" grpId="0" autoUpdateAnimBg="0"/>
      <p:bldP spid="3585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9" name="WordArt 5"/>
          <p:cNvSpPr>
            <a:spLocks noChangeArrowheads="1" noChangeShapeType="1" noTextEdit="1"/>
          </p:cNvSpPr>
          <p:nvPr/>
        </p:nvSpPr>
        <p:spPr bwMode="auto">
          <a:xfrm>
            <a:off x="2987675" y="115888"/>
            <a:ext cx="3097213" cy="909637"/>
          </a:xfrm>
          <a:prstGeom prst="rect">
            <a:avLst/>
          </a:prstGeom>
        </p:spPr>
        <p:txBody>
          <a:bodyPr wrap="none" fromWordArt="1">
            <a:prstTxWarp prst="textWave4">
              <a:avLst>
                <a:gd name="adj1" fmla="val 6250"/>
                <a:gd name="adj2" fmla="val 0"/>
              </a:avLst>
            </a:prstTxWarp>
          </a:bodyPr>
          <a:lstStyle/>
          <a:p>
            <a:pPr algn="ctr"/>
            <a:r>
              <a:rPr lang="en-US" altLang="zh-CN" sz="4000" b="1" kern="10">
                <a:ln w="9525">
                  <a:solidFill>
                    <a:srgbClr val="000000"/>
                  </a:solidFill>
                  <a:round/>
                  <a:headEnd/>
                  <a:tailEnd/>
                </a:ln>
                <a:solidFill>
                  <a:srgbClr val="CC0000"/>
                </a:solidFill>
                <a:latin typeface="Arial"/>
                <a:cs typeface="Arial"/>
              </a:rPr>
              <a:t>Reading</a:t>
            </a:r>
            <a:endParaRPr lang="zh-CN" altLang="en-US" sz="4000" b="1" kern="10">
              <a:ln w="9525">
                <a:solidFill>
                  <a:srgbClr val="000000"/>
                </a:solidFill>
                <a:round/>
                <a:headEnd/>
                <a:tailEnd/>
              </a:ln>
              <a:solidFill>
                <a:srgbClr val="CC0000"/>
              </a:solidFill>
              <a:latin typeface="Arial"/>
              <a:cs typeface="Arial"/>
            </a:endParaRPr>
          </a:p>
        </p:txBody>
      </p:sp>
      <p:sp>
        <p:nvSpPr>
          <p:cNvPr id="19460" name="Oval 2"/>
          <p:cNvSpPr>
            <a:spLocks noChangeArrowheads="1"/>
          </p:cNvSpPr>
          <p:nvPr/>
        </p:nvSpPr>
        <p:spPr bwMode="auto">
          <a:xfrm>
            <a:off x="0" y="971550"/>
            <a:ext cx="719138" cy="801688"/>
          </a:xfrm>
          <a:prstGeom prst="ellipse">
            <a:avLst/>
          </a:prstGeom>
          <a:solidFill>
            <a:srgbClr val="FFFF00"/>
          </a:solidFill>
          <a:ln w="9525">
            <a:solidFill>
              <a:schemeClr val="tx1"/>
            </a:solidFill>
            <a:round/>
            <a:headEnd/>
            <a:tailEnd/>
          </a:ln>
        </p:spPr>
        <p:txBody>
          <a:bodyPr wrap="none" anchor="ctr"/>
          <a:lstStyle/>
          <a:p>
            <a:pPr algn="ctr"/>
            <a:r>
              <a:rPr lang="en-US" altLang="zh-CN" sz="4000" b="1"/>
              <a:t>2b</a:t>
            </a:r>
          </a:p>
        </p:txBody>
      </p:sp>
      <p:sp>
        <p:nvSpPr>
          <p:cNvPr id="19461" name="Text Box 5"/>
          <p:cNvSpPr txBox="1">
            <a:spLocks noChangeArrowheads="1"/>
          </p:cNvSpPr>
          <p:nvPr/>
        </p:nvSpPr>
        <p:spPr bwMode="auto">
          <a:xfrm>
            <a:off x="755650" y="777875"/>
            <a:ext cx="83534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solidFill>
                  <a:srgbClr val="0000FF"/>
                </a:solidFill>
                <a:latin typeface="Arial" pitchFamily="34" charset="0"/>
              </a:rPr>
              <a:t>Read the passages quickly and match the person with the right ideas. </a:t>
            </a:r>
          </a:p>
        </p:txBody>
      </p:sp>
      <p:sp>
        <p:nvSpPr>
          <p:cNvPr id="6" name="Text Box 5"/>
          <p:cNvSpPr txBox="1">
            <a:spLocks noChangeArrowheads="1"/>
          </p:cNvSpPr>
          <p:nvPr/>
        </p:nvSpPr>
        <p:spPr bwMode="auto">
          <a:xfrm>
            <a:off x="2916238" y="2019300"/>
            <a:ext cx="579596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spcBef>
                <a:spcPct val="50000"/>
              </a:spcBef>
            </a:pPr>
            <a:r>
              <a:rPr lang="en-US" altLang="zh-CN" sz="3600" b="1">
                <a:solidFill>
                  <a:srgbClr val="CC0000"/>
                </a:solidFill>
              </a:rPr>
              <a:t>Friends are like books —you don’t need a lot of them.</a:t>
            </a:r>
          </a:p>
        </p:txBody>
      </p:sp>
      <p:sp>
        <p:nvSpPr>
          <p:cNvPr id="8" name="Text Box 5"/>
          <p:cNvSpPr txBox="1">
            <a:spLocks noChangeArrowheads="1"/>
          </p:cNvSpPr>
          <p:nvPr/>
        </p:nvSpPr>
        <p:spPr bwMode="auto">
          <a:xfrm>
            <a:off x="2916238" y="4754563"/>
            <a:ext cx="6037262"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spcBef>
                <a:spcPct val="50000"/>
              </a:spcBef>
            </a:pPr>
            <a:r>
              <a:rPr lang="en-US" altLang="zh-CN" sz="3600" b="1">
                <a:solidFill>
                  <a:srgbClr val="800080"/>
                </a:solidFill>
                <a:cs typeface="Times New Roman" pitchFamily="18" charset="0"/>
              </a:rPr>
              <a:t>It’s not necessary to be the same. My best friend is quite different from me. </a:t>
            </a:r>
          </a:p>
        </p:txBody>
      </p:sp>
      <p:sp>
        <p:nvSpPr>
          <p:cNvPr id="10" name="Text Box 5"/>
          <p:cNvSpPr txBox="1">
            <a:spLocks noChangeArrowheads="1"/>
          </p:cNvSpPr>
          <p:nvPr/>
        </p:nvSpPr>
        <p:spPr bwMode="auto">
          <a:xfrm>
            <a:off x="2916238" y="3314700"/>
            <a:ext cx="622776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solidFill>
                  <a:srgbClr val="663300"/>
                </a:solidFill>
              </a:rPr>
              <a:t>A true friend reaches for your hand and touches your heart.</a:t>
            </a:r>
          </a:p>
        </p:txBody>
      </p:sp>
      <p:sp>
        <p:nvSpPr>
          <p:cNvPr id="19467" name="Text Box 5"/>
          <p:cNvSpPr txBox="1">
            <a:spLocks noChangeArrowheads="1"/>
          </p:cNvSpPr>
          <p:nvPr/>
        </p:nvSpPr>
        <p:spPr bwMode="auto">
          <a:xfrm>
            <a:off x="0" y="4508500"/>
            <a:ext cx="27003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9900"/>
                </a:solidFill>
              </a:rPr>
              <a:t>Mary Smith</a:t>
            </a:r>
          </a:p>
        </p:txBody>
      </p:sp>
      <p:sp>
        <p:nvSpPr>
          <p:cNvPr id="19468" name="Text Box 6"/>
          <p:cNvSpPr txBox="1">
            <a:spLocks noChangeArrowheads="1"/>
          </p:cNvSpPr>
          <p:nvPr/>
        </p:nvSpPr>
        <p:spPr bwMode="auto">
          <a:xfrm>
            <a:off x="0" y="2997200"/>
            <a:ext cx="24114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9900"/>
                </a:solidFill>
              </a:rPr>
              <a:t>Huang Lei</a:t>
            </a:r>
          </a:p>
        </p:txBody>
      </p:sp>
      <p:sp>
        <p:nvSpPr>
          <p:cNvPr id="19469" name="Text Box 7"/>
          <p:cNvSpPr txBox="1">
            <a:spLocks noChangeArrowheads="1"/>
          </p:cNvSpPr>
          <p:nvPr/>
        </p:nvSpPr>
        <p:spPr bwMode="auto">
          <a:xfrm>
            <a:off x="0" y="6211888"/>
            <a:ext cx="28432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9900"/>
                </a:solidFill>
              </a:rPr>
              <a:t>Jeff Green</a:t>
            </a:r>
          </a:p>
        </p:txBody>
      </p:sp>
      <p:cxnSp>
        <p:nvCxnSpPr>
          <p:cNvPr id="16" name="直接连接符 15"/>
          <p:cNvCxnSpPr/>
          <p:nvPr/>
        </p:nvCxnSpPr>
        <p:spPr>
          <a:xfrm>
            <a:off x="1258888" y="2492375"/>
            <a:ext cx="1728787" cy="295275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58888" y="4076700"/>
            <a:ext cx="1584325" cy="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endCxn id="6" idx="1"/>
          </p:cNvCxnSpPr>
          <p:nvPr/>
        </p:nvCxnSpPr>
        <p:spPr>
          <a:xfrm flipV="1">
            <a:off x="900113" y="2697163"/>
            <a:ext cx="2016125" cy="292735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pic>
        <p:nvPicPr>
          <p:cNvPr id="19473" name="Picture 17" descr="CIMG54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5229225"/>
            <a:ext cx="8334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4" name="Picture 18" descr="CIMG54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3789363"/>
            <a:ext cx="1008063"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5" name="Picture 19" descr="CIMG549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2133600"/>
            <a:ext cx="1223963"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linds(horizontal)">
                                      <p:cBhvr>
                                        <p:cTn id="7" dur="500"/>
                                        <p:tgtEl>
                                          <p:spTgt spid="194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wipe(down)">
                                      <p:cBhvr>
                                        <p:cTn id="12" dur="500"/>
                                        <p:tgtEl>
                                          <p:spTgt spid="1946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9461"/>
                                        </p:tgtEl>
                                        <p:attrNameLst>
                                          <p:attrName>style.visibility</p:attrName>
                                        </p:attrNameLst>
                                      </p:cBhvr>
                                      <p:to>
                                        <p:strVal val="visible"/>
                                      </p:to>
                                    </p:set>
                                    <p:animEffect transition="in" filter="wipe(down)">
                                      <p:cBhvr>
                                        <p:cTn id="15" dur="500"/>
                                        <p:tgtEl>
                                          <p:spTgt spid="1946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nodeType="clickEffect">
                                  <p:stCondLst>
                                    <p:cond delay="0"/>
                                  </p:stCondLst>
                                  <p:childTnLst>
                                    <p:set>
                                      <p:cBhvr>
                                        <p:cTn id="19" dur="1" fill="hold">
                                          <p:stCondLst>
                                            <p:cond delay="0"/>
                                          </p:stCondLst>
                                        </p:cTn>
                                        <p:tgtEl>
                                          <p:spTgt spid="19475"/>
                                        </p:tgtEl>
                                        <p:attrNameLst>
                                          <p:attrName>style.visibility</p:attrName>
                                        </p:attrNameLst>
                                      </p:cBhvr>
                                      <p:to>
                                        <p:strVal val="visible"/>
                                      </p:to>
                                    </p:set>
                                    <p:animEffect transition="in" filter="checkerboard(across)">
                                      <p:cBhvr>
                                        <p:cTn id="20" dur="500"/>
                                        <p:tgtEl>
                                          <p:spTgt spid="1947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9468"/>
                                        </p:tgtEl>
                                        <p:attrNameLst>
                                          <p:attrName>style.visibility</p:attrName>
                                        </p:attrNameLst>
                                      </p:cBhvr>
                                      <p:to>
                                        <p:strVal val="visible"/>
                                      </p:to>
                                    </p:set>
                                    <p:animEffect transition="in" filter="checkerboard(across)">
                                      <p:cBhvr>
                                        <p:cTn id="23" dur="500"/>
                                        <p:tgtEl>
                                          <p:spTgt spid="19468"/>
                                        </p:tgtEl>
                                      </p:cBhvr>
                                    </p:animEffect>
                                  </p:childTnLst>
                                </p:cTn>
                              </p:par>
                              <p:par>
                                <p:cTn id="24" presetID="5" presetClass="entr" presetSubtype="10" fill="hold" nodeType="withEffect">
                                  <p:stCondLst>
                                    <p:cond delay="0"/>
                                  </p:stCondLst>
                                  <p:childTnLst>
                                    <p:set>
                                      <p:cBhvr>
                                        <p:cTn id="25" dur="1" fill="hold">
                                          <p:stCondLst>
                                            <p:cond delay="0"/>
                                          </p:stCondLst>
                                        </p:cTn>
                                        <p:tgtEl>
                                          <p:spTgt spid="19474"/>
                                        </p:tgtEl>
                                        <p:attrNameLst>
                                          <p:attrName>style.visibility</p:attrName>
                                        </p:attrNameLst>
                                      </p:cBhvr>
                                      <p:to>
                                        <p:strVal val="visible"/>
                                      </p:to>
                                    </p:set>
                                    <p:animEffect transition="in" filter="checkerboard(across)">
                                      <p:cBhvr>
                                        <p:cTn id="26" dur="500"/>
                                        <p:tgtEl>
                                          <p:spTgt spid="19474"/>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9467"/>
                                        </p:tgtEl>
                                        <p:attrNameLst>
                                          <p:attrName>style.visibility</p:attrName>
                                        </p:attrNameLst>
                                      </p:cBhvr>
                                      <p:to>
                                        <p:strVal val="visible"/>
                                      </p:to>
                                    </p:set>
                                    <p:animEffect transition="in" filter="checkerboard(across)">
                                      <p:cBhvr>
                                        <p:cTn id="29" dur="500"/>
                                        <p:tgtEl>
                                          <p:spTgt spid="19467"/>
                                        </p:tgtEl>
                                      </p:cBhvr>
                                    </p:animEffect>
                                  </p:childTnLst>
                                </p:cTn>
                              </p:par>
                              <p:par>
                                <p:cTn id="30" presetID="5" presetClass="entr" presetSubtype="10" fill="hold" nodeType="withEffect">
                                  <p:stCondLst>
                                    <p:cond delay="0"/>
                                  </p:stCondLst>
                                  <p:childTnLst>
                                    <p:set>
                                      <p:cBhvr>
                                        <p:cTn id="31" dur="1" fill="hold">
                                          <p:stCondLst>
                                            <p:cond delay="0"/>
                                          </p:stCondLst>
                                        </p:cTn>
                                        <p:tgtEl>
                                          <p:spTgt spid="19473"/>
                                        </p:tgtEl>
                                        <p:attrNameLst>
                                          <p:attrName>style.visibility</p:attrName>
                                        </p:attrNameLst>
                                      </p:cBhvr>
                                      <p:to>
                                        <p:strVal val="visible"/>
                                      </p:to>
                                    </p:set>
                                    <p:animEffect transition="in" filter="checkerboard(across)">
                                      <p:cBhvr>
                                        <p:cTn id="32" dur="500"/>
                                        <p:tgtEl>
                                          <p:spTgt spid="19473"/>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9469"/>
                                        </p:tgtEl>
                                        <p:attrNameLst>
                                          <p:attrName>style.visibility</p:attrName>
                                        </p:attrNameLst>
                                      </p:cBhvr>
                                      <p:to>
                                        <p:strVal val="visible"/>
                                      </p:to>
                                    </p:set>
                                    <p:animEffect transition="in" filter="checkerboard(across)">
                                      <p:cBhvr>
                                        <p:cTn id="35" dur="500"/>
                                        <p:tgtEl>
                                          <p:spTgt spid="1946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diamond(in)">
                                      <p:cBhvr>
                                        <p:cTn id="40" dur="500"/>
                                        <p:tgtEl>
                                          <p:spTgt spid="6"/>
                                        </p:tgtEl>
                                      </p:cBhvr>
                                    </p:animEffect>
                                  </p:childTnLst>
                                </p:cTn>
                              </p:par>
                            </p:childTnLst>
                          </p:cTn>
                        </p:par>
                        <p:par>
                          <p:cTn id="41" fill="hold" nodeType="afterGroup">
                            <p:stCondLst>
                              <p:cond delay="500"/>
                            </p:stCondLst>
                            <p:childTnLst>
                              <p:par>
                                <p:cTn id="42" presetID="8"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amond(in)">
                                      <p:cBhvr>
                                        <p:cTn id="44" dur="500"/>
                                        <p:tgtEl>
                                          <p:spTgt spid="10"/>
                                        </p:tgtEl>
                                      </p:cBhvr>
                                    </p:animEffect>
                                  </p:childTnLst>
                                </p:cTn>
                              </p:par>
                            </p:childTnLst>
                          </p:cTn>
                        </p:par>
                        <p:par>
                          <p:cTn id="45" fill="hold" nodeType="afterGroup">
                            <p:stCondLst>
                              <p:cond delay="1000"/>
                            </p:stCondLst>
                            <p:childTnLst>
                              <p:par>
                                <p:cTn id="46" presetID="8"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diamond(in)">
                                      <p:cBhvr>
                                        <p:cTn id="48" dur="500"/>
                                        <p:tgtEl>
                                          <p:spTgt spid="8"/>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nodeType="click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ppt_x"/>
                                          </p:val>
                                        </p:tav>
                                        <p:tav tm="100000">
                                          <p:val>
                                            <p:strVal val="#ppt_x"/>
                                          </p:val>
                                        </p:tav>
                                      </p:tavLst>
                                    </p:anim>
                                    <p:anim calcmode="lin" valueType="num">
                                      <p:cBhvr additive="base">
                                        <p:cTn id="5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4"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4"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19460" grpId="0" animBg="1"/>
      <p:bldP spid="19461" grpId="0"/>
      <p:bldP spid="6" grpId="0" autoUpdateAnimBg="0"/>
      <p:bldP spid="8" grpId="0" autoUpdateAnimBg="0"/>
      <p:bldP spid="10" grpId="0" autoUpdateAnimBg="0"/>
      <p:bldP spid="19467" grpId="0"/>
      <p:bldP spid="19468" grpId="0"/>
      <p:bldP spid="1946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187450" y="73025"/>
            <a:ext cx="7380288"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400" b="1">
                <a:solidFill>
                  <a:srgbClr val="0000FF"/>
                </a:solidFill>
                <a:latin typeface="Arial" pitchFamily="34" charset="0"/>
              </a:rPr>
              <a:t>Read the passage carefully and find the differences and similarities between friends.</a:t>
            </a:r>
          </a:p>
        </p:txBody>
      </p:sp>
      <p:sp>
        <p:nvSpPr>
          <p:cNvPr id="7" name="Text Box 5"/>
          <p:cNvSpPr txBox="1">
            <a:spLocks noChangeArrowheads="1"/>
          </p:cNvSpPr>
          <p:nvPr/>
        </p:nvSpPr>
        <p:spPr bwMode="auto">
          <a:xfrm>
            <a:off x="1763713" y="2578100"/>
            <a:ext cx="6985000"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t>I’m quieter and more serious than most kids. </a:t>
            </a:r>
          </a:p>
        </p:txBody>
      </p:sp>
      <p:sp>
        <p:nvSpPr>
          <p:cNvPr id="8" name="Text Box 6"/>
          <p:cNvSpPr txBox="1">
            <a:spLocks noChangeArrowheads="1"/>
          </p:cNvSpPr>
          <p:nvPr/>
        </p:nvSpPr>
        <p:spPr bwMode="auto">
          <a:xfrm>
            <a:off x="1692275" y="1989138"/>
            <a:ext cx="26273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differences:</a:t>
            </a:r>
          </a:p>
        </p:txBody>
      </p:sp>
      <p:sp>
        <p:nvSpPr>
          <p:cNvPr id="9" name="Text Box 7"/>
          <p:cNvSpPr txBox="1">
            <a:spLocks noChangeArrowheads="1"/>
          </p:cNvSpPr>
          <p:nvPr/>
        </p:nvSpPr>
        <p:spPr bwMode="auto">
          <a:xfrm>
            <a:off x="1763713" y="3944938"/>
            <a:ext cx="6985000"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t>He is taller and more outgoing than me.  </a:t>
            </a:r>
          </a:p>
        </p:txBody>
      </p:sp>
      <p:sp>
        <p:nvSpPr>
          <p:cNvPr id="10" name="Text Box 8"/>
          <p:cNvSpPr txBox="1">
            <a:spLocks noChangeArrowheads="1"/>
          </p:cNvSpPr>
          <p:nvPr/>
        </p:nvSpPr>
        <p:spPr bwMode="auto">
          <a:xfrm>
            <a:off x="3563938" y="4581525"/>
            <a:ext cx="485933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t>He plays tennis better.</a:t>
            </a:r>
          </a:p>
        </p:txBody>
      </p:sp>
      <p:sp>
        <p:nvSpPr>
          <p:cNvPr id="11" name="Text Box 9"/>
          <p:cNvSpPr txBox="1">
            <a:spLocks noChangeArrowheads="1"/>
          </p:cNvSpPr>
          <p:nvPr/>
        </p:nvSpPr>
        <p:spPr bwMode="auto">
          <a:xfrm>
            <a:off x="1763713" y="5229225"/>
            <a:ext cx="684053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t>Larry is much less hard-working. </a:t>
            </a:r>
          </a:p>
        </p:txBody>
      </p:sp>
      <p:sp>
        <p:nvSpPr>
          <p:cNvPr id="12" name="Text Box 10"/>
          <p:cNvSpPr txBox="1">
            <a:spLocks noChangeArrowheads="1"/>
          </p:cNvSpPr>
          <p:nvPr/>
        </p:nvSpPr>
        <p:spPr bwMode="auto">
          <a:xfrm>
            <a:off x="395288" y="5873750"/>
            <a:ext cx="856932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t>So I always get better grades than he does.</a:t>
            </a:r>
          </a:p>
        </p:txBody>
      </p:sp>
      <p:pic>
        <p:nvPicPr>
          <p:cNvPr id="20494" name="Picture 14" descr="CIMG54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2420938"/>
            <a:ext cx="122555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15" descr="CIMG54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090988"/>
            <a:ext cx="1223962"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20494"/>
                                        </p:tgtEl>
                                        <p:attrNameLst>
                                          <p:attrName>style.visibility</p:attrName>
                                        </p:attrNameLst>
                                      </p:cBhvr>
                                      <p:to>
                                        <p:strVal val="visible"/>
                                      </p:to>
                                    </p:set>
                                    <p:animEffect transition="in" filter="checkerboard(across)">
                                      <p:cBhvr>
                                        <p:cTn id="17" dur="500"/>
                                        <p:tgtEl>
                                          <p:spTgt spid="20494"/>
                                        </p:tgtEl>
                                      </p:cBhvr>
                                    </p:animEffect>
                                  </p:childTnLst>
                                </p:cTn>
                              </p:par>
                              <p:par>
                                <p:cTn id="18" presetID="2" presetClass="entr" presetSubtype="3"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nodeType="clickEffect">
                                  <p:stCondLst>
                                    <p:cond delay="0"/>
                                  </p:stCondLst>
                                  <p:childTnLst>
                                    <p:set>
                                      <p:cBhvr>
                                        <p:cTn id="25" dur="1" fill="hold">
                                          <p:stCondLst>
                                            <p:cond delay="0"/>
                                          </p:stCondLst>
                                        </p:cTn>
                                        <p:tgtEl>
                                          <p:spTgt spid="20495"/>
                                        </p:tgtEl>
                                        <p:attrNameLst>
                                          <p:attrName>style.visibility</p:attrName>
                                        </p:attrNameLst>
                                      </p:cBhvr>
                                      <p:to>
                                        <p:strVal val="visible"/>
                                      </p:to>
                                    </p:set>
                                    <p:animEffect transition="in" filter="checkerboard(across)">
                                      <p:cBhvr>
                                        <p:cTn id="26" dur="500"/>
                                        <p:tgtEl>
                                          <p:spTgt spid="20495"/>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5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000"/>
                            </p:stCondLst>
                            <p:childTnLst>
                              <p:par>
                                <p:cTn id="37" presetID="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1500"/>
                            </p:stCondLst>
                            <p:childTnLst>
                              <p:par>
                                <p:cTn id="42" presetID="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Text Box 5"/>
          <p:cNvSpPr txBox="1">
            <a:spLocks noChangeArrowheads="1"/>
          </p:cNvSpPr>
          <p:nvPr/>
        </p:nvSpPr>
        <p:spPr bwMode="auto">
          <a:xfrm>
            <a:off x="1547813" y="1949450"/>
            <a:ext cx="3527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Similarities: </a:t>
            </a:r>
          </a:p>
        </p:txBody>
      </p:sp>
      <p:sp>
        <p:nvSpPr>
          <p:cNvPr id="4" name="Text Box 5"/>
          <p:cNvSpPr txBox="1">
            <a:spLocks noChangeArrowheads="1"/>
          </p:cNvSpPr>
          <p:nvPr/>
        </p:nvSpPr>
        <p:spPr bwMode="auto">
          <a:xfrm>
            <a:off x="1547813" y="3965575"/>
            <a:ext cx="5521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We both like sports. </a:t>
            </a:r>
          </a:p>
        </p:txBody>
      </p:sp>
      <p:sp>
        <p:nvSpPr>
          <p:cNvPr id="5" name="Text Box 6"/>
          <p:cNvSpPr txBox="1">
            <a:spLocks noChangeArrowheads="1"/>
          </p:cNvSpPr>
          <p:nvPr/>
        </p:nvSpPr>
        <p:spPr bwMode="auto">
          <a:xfrm>
            <a:off x="1547813" y="2676525"/>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My best friend Yuan Li is quiet, too. </a:t>
            </a:r>
          </a:p>
        </p:txBody>
      </p:sp>
      <p:sp>
        <p:nvSpPr>
          <p:cNvPr id="6" name="Text Box 7"/>
          <p:cNvSpPr txBox="1">
            <a:spLocks noChangeArrowheads="1"/>
          </p:cNvSpPr>
          <p:nvPr/>
        </p:nvSpPr>
        <p:spPr bwMode="auto">
          <a:xfrm>
            <a:off x="1595438" y="4902200"/>
            <a:ext cx="65055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We can talk about and share everything. </a:t>
            </a:r>
          </a:p>
        </p:txBody>
      </p:sp>
      <p:pic>
        <p:nvPicPr>
          <p:cNvPr id="21513" name="Picture 9" descr="CIMG54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525713"/>
            <a:ext cx="10128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10" descr="CIMG54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749675"/>
            <a:ext cx="1223963"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11" descr="CIMG549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413" y="5018088"/>
            <a:ext cx="1223962" cy="107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8"/>
          <p:cNvSpPr txBox="1">
            <a:spLocks noChangeArrowheads="1"/>
          </p:cNvSpPr>
          <p:nvPr/>
        </p:nvSpPr>
        <p:spPr bwMode="auto">
          <a:xfrm>
            <a:off x="1692275" y="947738"/>
            <a:ext cx="730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She’s funnier than anyone I know.</a:t>
            </a:r>
          </a:p>
        </p:txBody>
      </p:sp>
      <p:pic>
        <p:nvPicPr>
          <p:cNvPr id="21517" name="Picture 13" descr="CIMG549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774700"/>
            <a:ext cx="129540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21517"/>
                                        </p:tgtEl>
                                        <p:attrNameLst>
                                          <p:attrName>style.visibility</p:attrName>
                                        </p:attrNameLst>
                                      </p:cBhvr>
                                      <p:to>
                                        <p:strVal val="visible"/>
                                      </p:to>
                                    </p:set>
                                    <p:animEffect transition="in" filter="wipe(down)">
                                      <p:cBhvr>
                                        <p:cTn id="7" dur="500"/>
                                        <p:tgtEl>
                                          <p:spTgt spid="2151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21506"/>
                                        </p:tgtEl>
                                        <p:attrNameLst>
                                          <p:attrName>style.visibility</p:attrName>
                                        </p:attrNameLst>
                                      </p:cBhvr>
                                      <p:to>
                                        <p:strVal val="visible"/>
                                      </p:to>
                                    </p:set>
                                    <p:animEffect transition="in" filter="checkerboard(across)">
                                      <p:cBhvr>
                                        <p:cTn id="15" dur="500"/>
                                        <p:tgtEl>
                                          <p:spTgt spid="2150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nodeType="clickEffect">
                                  <p:stCondLst>
                                    <p:cond delay="0"/>
                                  </p:stCondLst>
                                  <p:childTnLst>
                                    <p:set>
                                      <p:cBhvr>
                                        <p:cTn id="19" dur="1" fill="hold">
                                          <p:stCondLst>
                                            <p:cond delay="0"/>
                                          </p:stCondLst>
                                        </p:cTn>
                                        <p:tgtEl>
                                          <p:spTgt spid="21513"/>
                                        </p:tgtEl>
                                        <p:attrNameLst>
                                          <p:attrName>style.visibility</p:attrName>
                                        </p:attrNameLst>
                                      </p:cBhvr>
                                      <p:to>
                                        <p:strVal val="visible"/>
                                      </p:to>
                                    </p:set>
                                    <p:anim calcmode="lin" valueType="num">
                                      <p:cBhvr additive="base">
                                        <p:cTn id="20" dur="500" fill="hold"/>
                                        <p:tgtEl>
                                          <p:spTgt spid="21513"/>
                                        </p:tgtEl>
                                        <p:attrNameLst>
                                          <p:attrName>ppt_x</p:attrName>
                                        </p:attrNameLst>
                                      </p:cBhvr>
                                      <p:tavLst>
                                        <p:tav tm="0">
                                          <p:val>
                                            <p:strVal val="#ppt_x"/>
                                          </p:val>
                                        </p:tav>
                                        <p:tav tm="100000">
                                          <p:val>
                                            <p:strVal val="#ppt_x"/>
                                          </p:val>
                                        </p:tav>
                                      </p:tavLst>
                                    </p:anim>
                                    <p:anim calcmode="lin" valueType="num">
                                      <p:cBhvr additive="base">
                                        <p:cTn id="21" dur="500" fill="hold"/>
                                        <p:tgtEl>
                                          <p:spTgt spid="2151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21514"/>
                                        </p:tgtEl>
                                        <p:attrNameLst>
                                          <p:attrName>style.visibility</p:attrName>
                                        </p:attrNameLst>
                                      </p:cBhvr>
                                      <p:to>
                                        <p:strVal val="visible"/>
                                      </p:to>
                                    </p:set>
                                    <p:anim calcmode="lin" valueType="num">
                                      <p:cBhvr additive="base">
                                        <p:cTn id="30" dur="500" fill="hold"/>
                                        <p:tgtEl>
                                          <p:spTgt spid="21514"/>
                                        </p:tgtEl>
                                        <p:attrNameLst>
                                          <p:attrName>ppt_x</p:attrName>
                                        </p:attrNameLst>
                                      </p:cBhvr>
                                      <p:tavLst>
                                        <p:tav tm="0">
                                          <p:val>
                                            <p:strVal val="#ppt_x"/>
                                          </p:val>
                                        </p:tav>
                                        <p:tav tm="100000">
                                          <p:val>
                                            <p:strVal val="#ppt_x"/>
                                          </p:val>
                                        </p:tav>
                                      </p:tavLst>
                                    </p:anim>
                                    <p:anim calcmode="lin" valueType="num">
                                      <p:cBhvr additive="base">
                                        <p:cTn id="31" dur="500" fill="hold"/>
                                        <p:tgtEl>
                                          <p:spTgt spid="2151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4" fill="hold" nodeType="clickEffect">
                                  <p:stCondLst>
                                    <p:cond delay="0"/>
                                  </p:stCondLst>
                                  <p:childTnLst>
                                    <p:set>
                                      <p:cBhvr>
                                        <p:cTn id="39" dur="1" fill="hold">
                                          <p:stCondLst>
                                            <p:cond delay="0"/>
                                          </p:stCondLst>
                                        </p:cTn>
                                        <p:tgtEl>
                                          <p:spTgt spid="21515"/>
                                        </p:tgtEl>
                                        <p:attrNameLst>
                                          <p:attrName>style.visibility</p:attrName>
                                        </p:attrNameLst>
                                      </p:cBhvr>
                                      <p:to>
                                        <p:strVal val="visible"/>
                                      </p:to>
                                    </p:set>
                                    <p:anim calcmode="lin" valueType="num">
                                      <p:cBhvr additive="base">
                                        <p:cTn id="40" dur="500" fill="hold"/>
                                        <p:tgtEl>
                                          <p:spTgt spid="21515"/>
                                        </p:tgtEl>
                                        <p:attrNameLst>
                                          <p:attrName>ppt_x</p:attrName>
                                        </p:attrNameLst>
                                      </p:cBhvr>
                                      <p:tavLst>
                                        <p:tav tm="0">
                                          <p:val>
                                            <p:strVal val="#ppt_x"/>
                                          </p:val>
                                        </p:tav>
                                        <p:tav tm="100000">
                                          <p:val>
                                            <p:strVal val="#ppt_x"/>
                                          </p:val>
                                        </p:tav>
                                      </p:tavLst>
                                    </p:anim>
                                    <p:anim calcmode="lin" valueType="num">
                                      <p:cBhvr additive="base">
                                        <p:cTn id="41" dur="500" fill="hold"/>
                                        <p:tgtEl>
                                          <p:spTgt spid="215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4" grpId="0"/>
      <p:bldP spid="5" grpId="0"/>
      <p:bldP spid="6"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2"/>
          <p:cNvSpPr>
            <a:spLocks noChangeArrowheads="1"/>
          </p:cNvSpPr>
          <p:nvPr/>
        </p:nvSpPr>
        <p:spPr bwMode="auto">
          <a:xfrm>
            <a:off x="395288" y="539750"/>
            <a:ext cx="720725" cy="801688"/>
          </a:xfrm>
          <a:prstGeom prst="ellipse">
            <a:avLst/>
          </a:prstGeom>
          <a:solidFill>
            <a:srgbClr val="FFFF00"/>
          </a:solidFill>
          <a:ln w="9525">
            <a:solidFill>
              <a:schemeClr val="tx1"/>
            </a:solidFill>
            <a:round/>
            <a:headEnd/>
            <a:tailEnd/>
          </a:ln>
        </p:spPr>
        <p:txBody>
          <a:bodyPr wrap="none" anchor="ctr"/>
          <a:lstStyle/>
          <a:p>
            <a:pPr algn="ctr"/>
            <a:r>
              <a:rPr lang="en-US" altLang="zh-CN" sz="4000" b="1"/>
              <a:t>2c</a:t>
            </a:r>
          </a:p>
        </p:txBody>
      </p:sp>
      <p:sp>
        <p:nvSpPr>
          <p:cNvPr id="3" name="Text Box 5"/>
          <p:cNvSpPr txBox="1">
            <a:spLocks noChangeArrowheads="1"/>
          </p:cNvSpPr>
          <p:nvPr/>
        </p:nvSpPr>
        <p:spPr bwMode="auto">
          <a:xfrm>
            <a:off x="1474788" y="477838"/>
            <a:ext cx="691356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latin typeface="Arial" pitchFamily="34" charset="0"/>
              </a:rPr>
              <a:t>Are the following statements true or false?</a:t>
            </a:r>
          </a:p>
        </p:txBody>
      </p:sp>
      <p:sp>
        <p:nvSpPr>
          <p:cNvPr id="17412" name="Text Box 5"/>
          <p:cNvSpPr txBox="1">
            <a:spLocks noChangeArrowheads="1"/>
          </p:cNvSpPr>
          <p:nvPr/>
        </p:nvSpPr>
        <p:spPr bwMode="auto">
          <a:xfrm>
            <a:off x="539750" y="1749425"/>
            <a:ext cx="795655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t>1. Jeff is less serious than most kids.</a:t>
            </a:r>
          </a:p>
          <a:p>
            <a:pPr eaLnBrk="1" hangingPunct="1">
              <a:lnSpc>
                <a:spcPct val="120000"/>
              </a:lnSpc>
            </a:pPr>
            <a:r>
              <a:rPr lang="en-US" altLang="zh-CN" sz="3600" b="1"/>
              <a:t>2. Jeff and Yuan Li are both quiet. </a:t>
            </a:r>
          </a:p>
          <a:p>
            <a:pPr eaLnBrk="1" hangingPunct="1">
              <a:lnSpc>
                <a:spcPct val="120000"/>
              </a:lnSpc>
            </a:pPr>
            <a:r>
              <a:rPr lang="en-US" altLang="zh-CN" sz="3600" b="1"/>
              <a:t>3. Jeff thinks it is easy for him to make friends.</a:t>
            </a:r>
          </a:p>
          <a:p>
            <a:pPr eaLnBrk="1" hangingPunct="1">
              <a:lnSpc>
                <a:spcPct val="120000"/>
              </a:lnSpc>
            </a:pPr>
            <a:r>
              <a:rPr lang="en-US" altLang="zh-CN" sz="3600" b="1"/>
              <a:t>4. Huang Lei is taller than Larry.</a:t>
            </a:r>
          </a:p>
          <a:p>
            <a:pPr eaLnBrk="1" hangingPunct="1">
              <a:lnSpc>
                <a:spcPct val="120000"/>
              </a:lnSpc>
            </a:pPr>
            <a:r>
              <a:rPr lang="en-US" altLang="zh-CN" sz="3600" b="1"/>
              <a:t>5. Huang Lei isn’t as good at tennis as Larry.</a:t>
            </a:r>
          </a:p>
        </p:txBody>
      </p:sp>
      <p:sp>
        <p:nvSpPr>
          <p:cNvPr id="5" name="Text Box 5"/>
          <p:cNvSpPr txBox="1">
            <a:spLocks noChangeArrowheads="1"/>
          </p:cNvSpPr>
          <p:nvPr/>
        </p:nvSpPr>
        <p:spPr bwMode="auto">
          <a:xfrm>
            <a:off x="7597775" y="2565400"/>
            <a:ext cx="719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T</a:t>
            </a:r>
          </a:p>
        </p:txBody>
      </p:sp>
      <p:sp>
        <p:nvSpPr>
          <p:cNvPr id="6" name="Text Box 6"/>
          <p:cNvSpPr txBox="1">
            <a:spLocks noChangeArrowheads="1"/>
          </p:cNvSpPr>
          <p:nvPr/>
        </p:nvSpPr>
        <p:spPr bwMode="auto">
          <a:xfrm>
            <a:off x="7812088" y="1851025"/>
            <a:ext cx="1152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F</a:t>
            </a:r>
          </a:p>
        </p:txBody>
      </p:sp>
      <p:sp>
        <p:nvSpPr>
          <p:cNvPr id="7" name="Text Box 8"/>
          <p:cNvSpPr txBox="1">
            <a:spLocks noChangeArrowheads="1"/>
          </p:cNvSpPr>
          <p:nvPr/>
        </p:nvSpPr>
        <p:spPr bwMode="auto">
          <a:xfrm>
            <a:off x="7451725" y="4437063"/>
            <a:ext cx="5762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F</a:t>
            </a:r>
          </a:p>
        </p:txBody>
      </p:sp>
      <p:sp>
        <p:nvSpPr>
          <p:cNvPr id="8" name="Text Box 9"/>
          <p:cNvSpPr txBox="1">
            <a:spLocks noChangeArrowheads="1"/>
          </p:cNvSpPr>
          <p:nvPr/>
        </p:nvSpPr>
        <p:spPr bwMode="auto">
          <a:xfrm>
            <a:off x="3059113" y="3789363"/>
            <a:ext cx="5746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F</a:t>
            </a:r>
          </a:p>
        </p:txBody>
      </p:sp>
      <p:sp>
        <p:nvSpPr>
          <p:cNvPr id="9" name="Text Box 6"/>
          <p:cNvSpPr txBox="1">
            <a:spLocks noChangeArrowheads="1"/>
          </p:cNvSpPr>
          <p:nvPr/>
        </p:nvSpPr>
        <p:spPr bwMode="auto">
          <a:xfrm>
            <a:off x="2771775" y="5876925"/>
            <a:ext cx="720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T</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4" presetClass="entr" presetSubtype="10" fill="hold" nodeType="clickEffect">
                                  <p:stCondLst>
                                    <p:cond delay="0"/>
                                  </p:stCondLst>
                                  <p:childTnLst>
                                    <p:set>
                                      <p:cBhvr>
                                        <p:cTn id="14" dur="1" fill="hold">
                                          <p:stCondLst>
                                            <p:cond delay="0"/>
                                          </p:stCondLst>
                                        </p:cTn>
                                        <p:tgtEl>
                                          <p:spTgt spid="17412">
                                            <p:txEl>
                                              <p:pRg st="0" end="0"/>
                                            </p:txEl>
                                          </p:spTgt>
                                        </p:tgtEl>
                                        <p:attrNameLst>
                                          <p:attrName>style.visibility</p:attrName>
                                        </p:attrNameLst>
                                      </p:cBhvr>
                                      <p:to>
                                        <p:strVal val="visible"/>
                                      </p:to>
                                    </p:set>
                                    <p:animEffect transition="in" filter="randombar(horizontal)">
                                      <p:cBhvr>
                                        <p:cTn id="15" dur="500"/>
                                        <p:tgtEl>
                                          <p:spTgt spid="17412">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17412">
                                            <p:txEl>
                                              <p:pRg st="1" end="1"/>
                                            </p:txEl>
                                          </p:spTgt>
                                        </p:tgtEl>
                                        <p:attrNameLst>
                                          <p:attrName>style.visibility</p:attrName>
                                        </p:attrNameLst>
                                      </p:cBhvr>
                                      <p:to>
                                        <p:strVal val="visible"/>
                                      </p:to>
                                    </p:set>
                                    <p:animEffect transition="in" filter="randombar(horizontal)">
                                      <p:cBhvr>
                                        <p:cTn id="18" dur="500"/>
                                        <p:tgtEl>
                                          <p:spTgt spid="17412">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17412">
                                            <p:txEl>
                                              <p:pRg st="2" end="2"/>
                                            </p:txEl>
                                          </p:spTgt>
                                        </p:tgtEl>
                                        <p:attrNameLst>
                                          <p:attrName>style.visibility</p:attrName>
                                        </p:attrNameLst>
                                      </p:cBhvr>
                                      <p:to>
                                        <p:strVal val="visible"/>
                                      </p:to>
                                    </p:set>
                                    <p:animEffect transition="in" filter="randombar(horizontal)">
                                      <p:cBhvr>
                                        <p:cTn id="21" dur="500"/>
                                        <p:tgtEl>
                                          <p:spTgt spid="17412">
                                            <p:txEl>
                                              <p:pRg st="2" end="2"/>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17412">
                                            <p:txEl>
                                              <p:pRg st="3" end="3"/>
                                            </p:txEl>
                                          </p:spTgt>
                                        </p:tgtEl>
                                        <p:attrNameLst>
                                          <p:attrName>style.visibility</p:attrName>
                                        </p:attrNameLst>
                                      </p:cBhvr>
                                      <p:to>
                                        <p:strVal val="visible"/>
                                      </p:to>
                                    </p:set>
                                    <p:animEffect transition="in" filter="randombar(horizontal)">
                                      <p:cBhvr>
                                        <p:cTn id="24" dur="500"/>
                                        <p:tgtEl>
                                          <p:spTgt spid="17412">
                                            <p:txEl>
                                              <p:pRg st="3" end="3"/>
                                            </p:txEl>
                                          </p:spTgt>
                                        </p:tgtEl>
                                      </p:cBhvr>
                                    </p:animEffect>
                                  </p:childTnLst>
                                </p:cTn>
                              </p:par>
                              <p:par>
                                <p:cTn id="25" presetID="14" presetClass="entr" presetSubtype="10" fill="hold" nodeType="withEffect">
                                  <p:stCondLst>
                                    <p:cond delay="0"/>
                                  </p:stCondLst>
                                  <p:childTnLst>
                                    <p:set>
                                      <p:cBhvr>
                                        <p:cTn id="26" dur="1" fill="hold">
                                          <p:stCondLst>
                                            <p:cond delay="0"/>
                                          </p:stCondLst>
                                        </p:cTn>
                                        <p:tgtEl>
                                          <p:spTgt spid="17412">
                                            <p:txEl>
                                              <p:pRg st="4" end="4"/>
                                            </p:txEl>
                                          </p:spTgt>
                                        </p:tgtEl>
                                        <p:attrNameLst>
                                          <p:attrName>style.visibility</p:attrName>
                                        </p:attrNameLst>
                                      </p:cBhvr>
                                      <p:to>
                                        <p:strVal val="visible"/>
                                      </p:to>
                                    </p:set>
                                    <p:animEffect transition="in" filter="randombar(horizontal)">
                                      <p:cBhvr>
                                        <p:cTn id="27" dur="500"/>
                                        <p:tgtEl>
                                          <p:spTgt spid="1741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dissolve">
                                      <p:cBhvr>
                                        <p:cTn id="42" dur="500"/>
                                        <p:tgtEl>
                                          <p:spTgt spid="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dissolve">
                                      <p:cBhvr>
                                        <p:cTn id="47" dur="500"/>
                                        <p:tgtEl>
                                          <p:spTgt spid="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dissolve">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3" grpId="0"/>
      <p:bldP spid="5" grpId="0"/>
      <p:bldP spid="6" grpId="0"/>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323850" y="1279525"/>
            <a:ext cx="8229600" cy="4525963"/>
          </a:xfrm>
        </p:spPr>
        <p:txBody>
          <a:bodyPr/>
          <a:lstStyle/>
          <a:p>
            <a:pPr marL="442913" indent="-442913">
              <a:lnSpc>
                <a:spcPct val="130000"/>
              </a:lnSpc>
              <a:spcBef>
                <a:spcPct val="0"/>
              </a:spcBef>
              <a:buFontTx/>
              <a:buNone/>
            </a:pPr>
            <a:r>
              <a:rPr lang="en-US" altLang="zh-CN" sz="3600" b="1" smtClean="0">
                <a:latin typeface="Times New Roman" pitchFamily="18" charset="0"/>
              </a:rPr>
              <a:t>6. Larry works harder than Huang Lei.</a:t>
            </a:r>
          </a:p>
          <a:p>
            <a:pPr marL="442913" indent="-442913">
              <a:lnSpc>
                <a:spcPct val="130000"/>
              </a:lnSpc>
              <a:spcBef>
                <a:spcPct val="0"/>
              </a:spcBef>
              <a:buFontTx/>
              <a:buNone/>
            </a:pPr>
            <a:r>
              <a:rPr lang="en-US" altLang="zh-CN" sz="3600" b="1" smtClean="0">
                <a:latin typeface="Times New Roman" pitchFamily="18" charset="0"/>
              </a:rPr>
              <a:t>7. Mary thinks her friends should be the same as her.</a:t>
            </a:r>
          </a:p>
          <a:p>
            <a:pPr marL="442913" indent="-442913">
              <a:lnSpc>
                <a:spcPct val="130000"/>
              </a:lnSpc>
              <a:spcBef>
                <a:spcPct val="0"/>
              </a:spcBef>
              <a:buFontTx/>
              <a:buNone/>
            </a:pPr>
            <a:r>
              <a:rPr lang="en-US" altLang="zh-CN" sz="3600" b="1" smtClean="0">
                <a:latin typeface="Times New Roman" pitchFamily="18" charset="0"/>
              </a:rPr>
              <a:t>8. Carol broke her arm last year and Mary made her feel better.</a:t>
            </a:r>
            <a:endParaRPr lang="zh-CN" altLang="en-US" sz="3600" b="1" smtClean="0">
              <a:latin typeface="Times New Roman" pitchFamily="18" charset="0"/>
            </a:endParaRPr>
          </a:p>
        </p:txBody>
      </p:sp>
      <p:sp>
        <p:nvSpPr>
          <p:cNvPr id="10" name="Text Box 8"/>
          <p:cNvSpPr txBox="1">
            <a:spLocks noChangeArrowheads="1"/>
          </p:cNvSpPr>
          <p:nvPr/>
        </p:nvSpPr>
        <p:spPr bwMode="auto">
          <a:xfrm>
            <a:off x="8193088" y="1422400"/>
            <a:ext cx="792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F</a:t>
            </a:r>
          </a:p>
        </p:txBody>
      </p:sp>
      <p:sp>
        <p:nvSpPr>
          <p:cNvPr id="11" name="Text Box 9"/>
          <p:cNvSpPr txBox="1">
            <a:spLocks noChangeArrowheads="1"/>
          </p:cNvSpPr>
          <p:nvPr/>
        </p:nvSpPr>
        <p:spPr bwMode="auto">
          <a:xfrm>
            <a:off x="3944938" y="2862263"/>
            <a:ext cx="4683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F</a:t>
            </a:r>
          </a:p>
        </p:txBody>
      </p:sp>
      <p:sp>
        <p:nvSpPr>
          <p:cNvPr id="12" name="Text Box 6"/>
          <p:cNvSpPr txBox="1">
            <a:spLocks noChangeArrowheads="1"/>
          </p:cNvSpPr>
          <p:nvPr/>
        </p:nvSpPr>
        <p:spPr bwMode="auto">
          <a:xfrm>
            <a:off x="6392863" y="4303713"/>
            <a:ext cx="7191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T</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with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randombar(horizontal)">
                                      <p:cBhvr>
                                        <p:cTn id="7" dur="500"/>
                                        <p:tgtEl>
                                          <p:spTgt spid="50179">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0179">
                                            <p:txEl>
                                              <p:pRg st="1" end="1"/>
                                            </p:txEl>
                                          </p:spTgt>
                                        </p:tgtEl>
                                        <p:attrNameLst>
                                          <p:attrName>style.visibility</p:attrName>
                                        </p:attrNameLst>
                                      </p:cBhvr>
                                      <p:to>
                                        <p:strVal val="visible"/>
                                      </p:to>
                                    </p:set>
                                    <p:animEffect transition="in" filter="randombar(horizontal)">
                                      <p:cBhvr>
                                        <p:cTn id="10" dur="500"/>
                                        <p:tgtEl>
                                          <p:spTgt spid="50179">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animEffect transition="in" filter="randombar(horizontal)">
                                      <p:cBhvr>
                                        <p:cTn id="13" dur="500"/>
                                        <p:tgtEl>
                                          <p:spTgt spid="50179">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ssolv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WordArt 4"/>
          <p:cNvSpPr>
            <a:spLocks noChangeArrowheads="1" noChangeShapeType="1" noTextEdit="1"/>
          </p:cNvSpPr>
          <p:nvPr/>
        </p:nvSpPr>
        <p:spPr bwMode="auto">
          <a:xfrm>
            <a:off x="468313" y="1198563"/>
            <a:ext cx="8534400" cy="3598862"/>
          </a:xfrm>
          <a:prstGeom prst="rect">
            <a:avLst/>
          </a:prstGeom>
        </p:spPr>
        <p:txBody>
          <a:bodyPr wrap="none" fromWordArt="1">
            <a:prstTxWarp prst="textCurveDown">
              <a:avLst>
                <a:gd name="adj" fmla="val 43477"/>
              </a:avLst>
            </a:prstTxWarp>
          </a:bodyPr>
          <a:lstStyle/>
          <a:p>
            <a:pPr algn="ctr"/>
            <a:r>
              <a:rPr lang="en-US" altLang="zh-CN" sz="4800" b="1" kern="10">
                <a:ln w="9525">
                  <a:solidFill>
                    <a:schemeClr val="hlink"/>
                  </a:solidFill>
                  <a:round/>
                  <a:headEnd/>
                  <a:tailEnd/>
                </a:ln>
                <a:solidFill>
                  <a:srgbClr val="0000FF"/>
                </a:solidFill>
                <a:latin typeface="Arial"/>
                <a:cs typeface="Arial"/>
              </a:rPr>
              <a:t>Unit 3 </a:t>
            </a:r>
          </a:p>
          <a:p>
            <a:pPr algn="ctr"/>
            <a:r>
              <a:rPr lang="en-US" altLang="zh-CN" sz="4800" b="1" kern="10">
                <a:ln w="9525">
                  <a:solidFill>
                    <a:schemeClr val="hlink"/>
                  </a:solidFill>
                  <a:round/>
                  <a:headEnd/>
                  <a:tailEnd/>
                </a:ln>
                <a:solidFill>
                  <a:srgbClr val="0000FF"/>
                </a:solidFill>
                <a:latin typeface="Arial"/>
                <a:cs typeface="Arial"/>
              </a:rPr>
              <a:t>I’m more outgoing</a:t>
            </a:r>
          </a:p>
          <a:p>
            <a:pPr algn="ctr"/>
            <a:r>
              <a:rPr lang="en-US" altLang="zh-CN" sz="4800" b="1" kern="10">
                <a:ln w="9525">
                  <a:solidFill>
                    <a:schemeClr val="hlink"/>
                  </a:solidFill>
                  <a:round/>
                  <a:headEnd/>
                  <a:tailEnd/>
                </a:ln>
                <a:solidFill>
                  <a:srgbClr val="0000FF"/>
                </a:solidFill>
                <a:latin typeface="Arial"/>
                <a:cs typeface="Arial"/>
              </a:rPr>
              <a:t>than my sister.</a:t>
            </a:r>
            <a:endParaRPr lang="zh-CN" altLang="en-US" sz="4800" b="1" kern="10">
              <a:ln w="9525">
                <a:solidFill>
                  <a:schemeClr val="hlink"/>
                </a:solidFill>
                <a:round/>
                <a:headEnd/>
                <a:tailEnd/>
              </a:ln>
              <a:solidFill>
                <a:srgbClr val="0000FF"/>
              </a:solidFill>
              <a:latin typeface="Arial"/>
              <a:cs typeface="Arial"/>
            </a:endParaRPr>
          </a:p>
        </p:txBody>
      </p:sp>
    </p:spTree>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04" name="Oval 2"/>
          <p:cNvSpPr>
            <a:spLocks noChangeArrowheads="1"/>
          </p:cNvSpPr>
          <p:nvPr/>
        </p:nvSpPr>
        <p:spPr bwMode="auto">
          <a:xfrm>
            <a:off x="539750" y="395288"/>
            <a:ext cx="755650" cy="801687"/>
          </a:xfrm>
          <a:prstGeom prst="ellipse">
            <a:avLst/>
          </a:prstGeom>
          <a:solidFill>
            <a:srgbClr val="FFFF00"/>
          </a:solidFill>
          <a:ln w="9525">
            <a:solidFill>
              <a:schemeClr val="tx1"/>
            </a:solidFill>
            <a:round/>
            <a:headEnd/>
            <a:tailEnd/>
          </a:ln>
        </p:spPr>
        <p:txBody>
          <a:bodyPr wrap="none" anchor="ctr"/>
          <a:lstStyle/>
          <a:p>
            <a:pPr algn="ctr"/>
            <a:r>
              <a:rPr lang="en-US" altLang="zh-CN" sz="4000" b="1"/>
              <a:t>2d</a:t>
            </a:r>
          </a:p>
        </p:txBody>
      </p:sp>
      <p:sp>
        <p:nvSpPr>
          <p:cNvPr id="4" name="Text Box 5"/>
          <p:cNvSpPr txBox="1">
            <a:spLocks noChangeArrowheads="1"/>
          </p:cNvSpPr>
          <p:nvPr/>
        </p:nvSpPr>
        <p:spPr bwMode="auto">
          <a:xfrm>
            <a:off x="1368425" y="249238"/>
            <a:ext cx="7164388"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latin typeface="Arial" pitchFamily="34" charset="0"/>
              </a:rPr>
              <a:t>How do you and your friends compare with the people in the article? Write five sentences. </a:t>
            </a:r>
          </a:p>
        </p:txBody>
      </p:sp>
      <p:sp>
        <p:nvSpPr>
          <p:cNvPr id="5" name="Text Box 5"/>
          <p:cNvSpPr txBox="1">
            <a:spLocks noChangeArrowheads="1"/>
          </p:cNvSpPr>
          <p:nvPr/>
        </p:nvSpPr>
        <p:spPr bwMode="auto">
          <a:xfrm>
            <a:off x="468313" y="2133600"/>
            <a:ext cx="8351837"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t>I’m different from Jeff because I’m louder than the other kids in my class. </a:t>
            </a:r>
          </a:p>
          <a:p>
            <a:pPr eaLnBrk="1" hangingPunct="1">
              <a:lnSpc>
                <a:spcPct val="120000"/>
              </a:lnSpc>
            </a:pPr>
            <a:r>
              <a:rPr lang="en-US" altLang="zh-CN" sz="3600" b="1"/>
              <a:t>My best friend is similar to Larry because she’s less hard-working than me. </a:t>
            </a:r>
          </a:p>
        </p:txBody>
      </p:sp>
      <p:sp>
        <p:nvSpPr>
          <p:cNvPr id="6" name="Text Box 5"/>
          <p:cNvSpPr txBox="1">
            <a:spLocks noChangeArrowheads="1"/>
          </p:cNvSpPr>
          <p:nvPr/>
        </p:nvSpPr>
        <p:spPr bwMode="auto">
          <a:xfrm>
            <a:off x="468313" y="4868863"/>
            <a:ext cx="6948487"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solidFill>
                  <a:srgbClr val="FF0000"/>
                </a:solidFill>
              </a:rPr>
              <a:t>A + be different from B because </a:t>
            </a:r>
          </a:p>
          <a:p>
            <a:pPr eaLnBrk="1" hangingPunct="1">
              <a:lnSpc>
                <a:spcPct val="115000"/>
              </a:lnSpc>
            </a:pPr>
            <a:r>
              <a:rPr lang="en-US" altLang="zh-CN" sz="3600" b="1">
                <a:solidFill>
                  <a:srgbClr val="FF0000"/>
                </a:solidFill>
              </a:rPr>
              <a:t>A + be similar to B because</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blinds(horizontal)">
                                      <p:cBhvr>
                                        <p:cTn id="7" dur="500"/>
                                        <p:tgtEl>
                                          <p:spTgt spid="5120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468313" y="620713"/>
            <a:ext cx="8424862"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1. I’m similar to Jeff because I like reading books and works harder in class. </a:t>
            </a:r>
          </a:p>
        </p:txBody>
      </p:sp>
      <p:sp>
        <p:nvSpPr>
          <p:cNvPr id="4" name="Text Box 8"/>
          <p:cNvSpPr txBox="1">
            <a:spLocks noChangeArrowheads="1"/>
          </p:cNvSpPr>
          <p:nvPr/>
        </p:nvSpPr>
        <p:spPr bwMode="auto">
          <a:xfrm>
            <a:off x="431800" y="2700338"/>
            <a:ext cx="795655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3600" b="1">
                <a:cs typeface="Times New Roman" pitchFamily="18" charset="0"/>
              </a:rPr>
              <a:t>2. My friend is similar to Carol because she always makes me laugh. </a:t>
            </a:r>
          </a:p>
        </p:txBody>
      </p:sp>
      <p:sp>
        <p:nvSpPr>
          <p:cNvPr id="5" name="Text Box 9"/>
          <p:cNvSpPr txBox="1">
            <a:spLocks noChangeArrowheads="1"/>
          </p:cNvSpPr>
          <p:nvPr/>
        </p:nvSpPr>
        <p:spPr bwMode="auto">
          <a:xfrm>
            <a:off x="468313" y="4146550"/>
            <a:ext cx="8101012"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3600" b="1">
                <a:cs typeface="Times New Roman" pitchFamily="18" charset="0"/>
              </a:rPr>
              <a:t>3. I’m different from Huang Lei because I think my best friends should be the same as me. </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145">
                                          <p:stCondLst>
                                            <p:cond delay="0"/>
                                          </p:stCondLst>
                                        </p:cTn>
                                        <p:tgtEl>
                                          <p:spTgt spid="4"/>
                                        </p:tgtEl>
                                      </p:cBhvr>
                                    </p:animEffect>
                                    <p:anim calcmode="lin" valueType="num">
                                      <p:cBhvr>
                                        <p:cTn id="14"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7"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8"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9" dur="7">
                                          <p:stCondLst>
                                            <p:cond delay="162"/>
                                          </p:stCondLst>
                                        </p:cTn>
                                        <p:tgtEl>
                                          <p:spTgt spid="4"/>
                                        </p:tgtEl>
                                      </p:cBhvr>
                                      <p:to x="100000" y="60000"/>
                                    </p:animScale>
                                    <p:animScale>
                                      <p:cBhvr>
                                        <p:cTn id="20" dur="41" decel="50000">
                                          <p:stCondLst>
                                            <p:cond delay="169"/>
                                          </p:stCondLst>
                                        </p:cTn>
                                        <p:tgtEl>
                                          <p:spTgt spid="4"/>
                                        </p:tgtEl>
                                      </p:cBhvr>
                                      <p:to x="100000" y="100000"/>
                                    </p:animScale>
                                    <p:animScale>
                                      <p:cBhvr>
                                        <p:cTn id="21" dur="7">
                                          <p:stCondLst>
                                            <p:cond delay="328"/>
                                          </p:stCondLst>
                                        </p:cTn>
                                        <p:tgtEl>
                                          <p:spTgt spid="4"/>
                                        </p:tgtEl>
                                      </p:cBhvr>
                                      <p:to x="100000" y="80000"/>
                                    </p:animScale>
                                    <p:animScale>
                                      <p:cBhvr>
                                        <p:cTn id="22" dur="41" decel="50000">
                                          <p:stCondLst>
                                            <p:cond delay="335"/>
                                          </p:stCondLst>
                                        </p:cTn>
                                        <p:tgtEl>
                                          <p:spTgt spid="4"/>
                                        </p:tgtEl>
                                      </p:cBhvr>
                                      <p:to x="100000" y="100000"/>
                                    </p:animScale>
                                    <p:animScale>
                                      <p:cBhvr>
                                        <p:cTn id="23" dur="7">
                                          <p:stCondLst>
                                            <p:cond delay="410"/>
                                          </p:stCondLst>
                                        </p:cTn>
                                        <p:tgtEl>
                                          <p:spTgt spid="4"/>
                                        </p:tgtEl>
                                      </p:cBhvr>
                                      <p:to x="100000" y="90000"/>
                                    </p:animScale>
                                    <p:animScale>
                                      <p:cBhvr>
                                        <p:cTn id="24" dur="41" decel="50000">
                                          <p:stCondLst>
                                            <p:cond delay="417"/>
                                          </p:stCondLst>
                                        </p:cTn>
                                        <p:tgtEl>
                                          <p:spTgt spid="4"/>
                                        </p:tgtEl>
                                      </p:cBhvr>
                                      <p:to x="100000" y="100000"/>
                                    </p:animScale>
                                    <p:animScale>
                                      <p:cBhvr>
                                        <p:cTn id="25" dur="7">
                                          <p:stCondLst>
                                            <p:cond delay="452"/>
                                          </p:stCondLst>
                                        </p:cTn>
                                        <p:tgtEl>
                                          <p:spTgt spid="4"/>
                                        </p:tgtEl>
                                      </p:cBhvr>
                                      <p:to x="100000" y="95000"/>
                                    </p:animScale>
                                    <p:animScale>
                                      <p:cBhvr>
                                        <p:cTn id="26" dur="41" decel="50000">
                                          <p:stCondLst>
                                            <p:cond delay="458"/>
                                          </p:stCondLst>
                                        </p:cTn>
                                        <p:tgtEl>
                                          <p:spTgt spid="4"/>
                                        </p:tgtEl>
                                      </p:cBhvr>
                                      <p:to x="100000" y="100000"/>
                                    </p:animScale>
                                  </p:childTnLst>
                                </p:cTn>
                              </p:par>
                            </p:childTnLst>
                          </p:cTn>
                        </p:par>
                      </p:childTnLst>
                    </p:cTn>
                  </p:par>
                  <p:par>
                    <p:cTn id="27" fill="hold" nodeType="clickPar">
                      <p:stCondLst>
                        <p:cond delay="indefinite"/>
                      </p:stCondLst>
                      <p:childTnLst>
                        <p:par>
                          <p:cTn id="28" fill="hold" nodeType="withGroup">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400" decel="100000"/>
                                        <p:tgtEl>
                                          <p:spTgt spid="5"/>
                                        </p:tgtEl>
                                      </p:cBhvr>
                                    </p:animEffect>
                                    <p:anim calcmode="lin" valueType="num">
                                      <p:cBhvr>
                                        <p:cTn id="32" dur="400" decel="100000" fill="hold"/>
                                        <p:tgtEl>
                                          <p:spTgt spid="5"/>
                                        </p:tgtEl>
                                        <p:attrNameLst>
                                          <p:attrName>style.rotation</p:attrName>
                                        </p:attrNameLst>
                                      </p:cBhvr>
                                      <p:tavLst>
                                        <p:tav tm="0">
                                          <p:val>
                                            <p:fltVal val="-90"/>
                                          </p:val>
                                        </p:tav>
                                        <p:tav tm="100000">
                                          <p:val>
                                            <p:fltVal val="0"/>
                                          </p:val>
                                        </p:tav>
                                      </p:tavLst>
                                    </p:anim>
                                    <p:anim calcmode="lin" valueType="num">
                                      <p:cBhvr>
                                        <p:cTn id="33" dur="400" decel="100000" fill="hold"/>
                                        <p:tgtEl>
                                          <p:spTgt spid="5"/>
                                        </p:tgtEl>
                                        <p:attrNameLst>
                                          <p:attrName>ppt_x</p:attrName>
                                        </p:attrNameLst>
                                      </p:cBhvr>
                                      <p:tavLst>
                                        <p:tav tm="0">
                                          <p:val>
                                            <p:strVal val="#ppt_x+0.4"/>
                                          </p:val>
                                        </p:tav>
                                        <p:tav tm="100000">
                                          <p:val>
                                            <p:strVal val="#ppt_x-0.05"/>
                                          </p:val>
                                        </p:tav>
                                      </p:tavLst>
                                    </p:anim>
                                    <p:anim calcmode="lin" valueType="num">
                                      <p:cBhvr>
                                        <p:cTn id="34" dur="400" decel="100000" fill="hold"/>
                                        <p:tgtEl>
                                          <p:spTgt spid="5"/>
                                        </p:tgtEl>
                                        <p:attrNameLst>
                                          <p:attrName>ppt_y</p:attrName>
                                        </p:attrNameLst>
                                      </p:cBhvr>
                                      <p:tavLst>
                                        <p:tav tm="0">
                                          <p:val>
                                            <p:strVal val="#ppt_y-0.4"/>
                                          </p:val>
                                        </p:tav>
                                        <p:tav tm="100000">
                                          <p:val>
                                            <p:strVal val="#ppt_y+0.1"/>
                                          </p:val>
                                        </p:tav>
                                      </p:tavLst>
                                    </p:anim>
                                    <p:anim calcmode="lin" valueType="num">
                                      <p:cBhvr>
                                        <p:cTn id="35" dur="100" accel="100000" fill="hold">
                                          <p:stCondLst>
                                            <p:cond delay="400"/>
                                          </p:stCondLst>
                                        </p:cTn>
                                        <p:tgtEl>
                                          <p:spTgt spid="5"/>
                                        </p:tgtEl>
                                        <p:attrNameLst>
                                          <p:attrName>ppt_x</p:attrName>
                                        </p:attrNameLst>
                                      </p:cBhvr>
                                      <p:tavLst>
                                        <p:tav tm="0">
                                          <p:val>
                                            <p:strVal val="#ppt_x-0.05"/>
                                          </p:val>
                                        </p:tav>
                                        <p:tav tm="100000">
                                          <p:val>
                                            <p:strVal val="#ppt_x"/>
                                          </p:val>
                                        </p:tav>
                                      </p:tavLst>
                                    </p:anim>
                                    <p:anim calcmode="lin" valueType="num">
                                      <p:cBhvr>
                                        <p:cTn id="36" dur="100" accel="100000" fill="hold">
                                          <p:stCondLst>
                                            <p:cond delay="4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754063" y="1123950"/>
            <a:ext cx="7705725"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4. My friend is similar to Yuan Li because she is quiet and like studying. </a:t>
            </a:r>
          </a:p>
        </p:txBody>
      </p:sp>
      <p:sp>
        <p:nvSpPr>
          <p:cNvPr id="7" name="Text Box 8"/>
          <p:cNvSpPr txBox="1">
            <a:spLocks noChangeArrowheads="1"/>
          </p:cNvSpPr>
          <p:nvPr/>
        </p:nvSpPr>
        <p:spPr bwMode="auto">
          <a:xfrm>
            <a:off x="754063" y="3281363"/>
            <a:ext cx="7480300"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5. I’m similar to Carol because I’m funnier than any other kids and I make my friends laugh.</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ext Box 5"/>
          <p:cNvSpPr txBox="1">
            <a:spLocks noChangeArrowheads="1"/>
          </p:cNvSpPr>
          <p:nvPr/>
        </p:nvSpPr>
        <p:spPr bwMode="auto">
          <a:xfrm>
            <a:off x="936625" y="404813"/>
            <a:ext cx="795655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600" b="1">
                <a:solidFill>
                  <a:srgbClr val="0000FF"/>
                </a:solidFill>
                <a:latin typeface="Arial" pitchFamily="34" charset="0"/>
              </a:rPr>
              <a:t>Which saying about friends is your favorite? Which friend do you think about when you read this saying? Why? Tell your partner about it. </a:t>
            </a:r>
          </a:p>
        </p:txBody>
      </p:sp>
      <p:sp>
        <p:nvSpPr>
          <p:cNvPr id="26630" name="Oval 2"/>
          <p:cNvSpPr>
            <a:spLocks noChangeArrowheads="1"/>
          </p:cNvSpPr>
          <p:nvPr/>
        </p:nvSpPr>
        <p:spPr bwMode="auto">
          <a:xfrm>
            <a:off x="179388" y="539750"/>
            <a:ext cx="755650" cy="801688"/>
          </a:xfrm>
          <a:prstGeom prst="ellipse">
            <a:avLst/>
          </a:prstGeom>
          <a:solidFill>
            <a:srgbClr val="FFFF00"/>
          </a:solidFill>
          <a:ln w="9525">
            <a:solidFill>
              <a:schemeClr val="tx1"/>
            </a:solidFill>
            <a:round/>
            <a:headEnd/>
            <a:tailEnd/>
          </a:ln>
        </p:spPr>
        <p:txBody>
          <a:bodyPr wrap="none" anchor="ctr"/>
          <a:lstStyle/>
          <a:p>
            <a:pPr algn="ctr"/>
            <a:r>
              <a:rPr lang="en-US" altLang="zh-CN" sz="4000" b="1"/>
              <a:t>2e</a:t>
            </a:r>
          </a:p>
        </p:txBody>
      </p:sp>
      <p:pic>
        <p:nvPicPr>
          <p:cNvPr id="26631" name="Picture 7" descr="CIMG54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3141663"/>
            <a:ext cx="4140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checkerboard(across)">
                                      <p:cBhvr>
                                        <p:cTn id="7" dur="500"/>
                                        <p:tgtEl>
                                          <p:spTgt spid="26630"/>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childTnLst>
                          </p:cTn>
                        </p:par>
                        <p:par>
                          <p:cTn id="11" fill="hold" nodeType="afterGroup">
                            <p:stCondLst>
                              <p:cond delay="500"/>
                            </p:stCondLst>
                            <p:childTnLst>
                              <p:par>
                                <p:cTn id="12" presetID="8" presetClass="entr" presetSubtype="16" fill="hold" nodeType="afterEffect">
                                  <p:stCondLst>
                                    <p:cond delay="0"/>
                                  </p:stCondLst>
                                  <p:childTnLst>
                                    <p:set>
                                      <p:cBhvr>
                                        <p:cTn id="13" dur="1" fill="hold">
                                          <p:stCondLst>
                                            <p:cond delay="0"/>
                                          </p:stCondLst>
                                        </p:cTn>
                                        <p:tgtEl>
                                          <p:spTgt spid="26631"/>
                                        </p:tgtEl>
                                        <p:attrNameLst>
                                          <p:attrName>style.visibility</p:attrName>
                                        </p:attrNameLst>
                                      </p:cBhvr>
                                      <p:to>
                                        <p:strVal val="visible"/>
                                      </p:to>
                                    </p:set>
                                    <p:animEffect transition="in" filter="diamond(in)">
                                      <p:cBhvr>
                                        <p:cTn id="14" dur="500"/>
                                        <p:tgtEl>
                                          <p:spTgt spid="26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6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468313" y="476250"/>
            <a:ext cx="7859712" cy="5937250"/>
          </a:xfrm>
        </p:spPr>
        <p:txBody>
          <a:bodyPr/>
          <a:lstStyle/>
          <a:p>
            <a:pPr marL="442913" indent="-442913">
              <a:lnSpc>
                <a:spcPct val="130000"/>
              </a:lnSpc>
              <a:spcBef>
                <a:spcPct val="0"/>
              </a:spcBef>
              <a:buFontTx/>
              <a:buNone/>
            </a:pPr>
            <a:r>
              <a:rPr lang="en-US" altLang="zh-CN" sz="3600" b="1" smtClean="0">
                <a:latin typeface="Times New Roman" pitchFamily="18" charset="0"/>
              </a:rPr>
              <a:t>1. A good friend is like a mirror.</a:t>
            </a:r>
          </a:p>
          <a:p>
            <a:pPr marL="442913" indent="-442913">
              <a:lnSpc>
                <a:spcPct val="130000"/>
              </a:lnSpc>
              <a:spcBef>
                <a:spcPct val="0"/>
              </a:spcBef>
              <a:buFontTx/>
              <a:buNone/>
            </a:pPr>
            <a:r>
              <a:rPr lang="en-US" altLang="zh-CN" sz="3600" b="1" smtClean="0">
                <a:latin typeface="Times New Roman" pitchFamily="18" charset="0"/>
              </a:rPr>
              <a:t>2. Friends are like books – you don’t need a lot of them as long as they’re good.</a:t>
            </a:r>
          </a:p>
          <a:p>
            <a:pPr marL="442913" indent="-442913">
              <a:lnSpc>
                <a:spcPct val="130000"/>
              </a:lnSpc>
              <a:spcBef>
                <a:spcPct val="0"/>
              </a:spcBef>
              <a:buFontTx/>
              <a:buNone/>
            </a:pPr>
            <a:r>
              <a:rPr lang="en-US" altLang="zh-CN" sz="3600" b="1" smtClean="0">
                <a:latin typeface="Times New Roman" pitchFamily="18" charset="0"/>
              </a:rPr>
              <a:t>3. My best friend helps to bring out the best in me.</a:t>
            </a:r>
          </a:p>
          <a:p>
            <a:pPr marL="442913" indent="-442913">
              <a:lnSpc>
                <a:spcPct val="130000"/>
              </a:lnSpc>
              <a:spcBef>
                <a:spcPct val="0"/>
              </a:spcBef>
              <a:buFontTx/>
              <a:buNone/>
            </a:pPr>
            <a:r>
              <a:rPr lang="en-US" altLang="zh-CN" sz="3600" b="1" smtClean="0">
                <a:latin typeface="Times New Roman" pitchFamily="18" charset="0"/>
              </a:rPr>
              <a:t>4. A true friend reaches for your hand and touches your heart.</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box(in)">
                                      <p:cBhvr>
                                        <p:cTn id="7" dur="500"/>
                                        <p:tgtEl>
                                          <p:spTgt spid="55299">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5299">
                                            <p:txEl>
                                              <p:pRg st="1" end="1"/>
                                            </p:txEl>
                                          </p:spTgt>
                                        </p:tgtEl>
                                        <p:attrNameLst>
                                          <p:attrName>style.visibility</p:attrName>
                                        </p:attrNameLst>
                                      </p:cBhvr>
                                      <p:to>
                                        <p:strVal val="visible"/>
                                      </p:to>
                                    </p:set>
                                    <p:animEffect transition="in" filter="box(in)">
                                      <p:cBhvr>
                                        <p:cTn id="10" dur="500"/>
                                        <p:tgtEl>
                                          <p:spTgt spid="55299">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animEffect transition="in" filter="box(in)">
                                      <p:cBhvr>
                                        <p:cTn id="13" dur="500"/>
                                        <p:tgtEl>
                                          <p:spTgt spid="55299">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5299">
                                            <p:txEl>
                                              <p:pRg st="3" end="3"/>
                                            </p:txEl>
                                          </p:spTgt>
                                        </p:tgtEl>
                                        <p:attrNameLst>
                                          <p:attrName>style.visibility</p:attrName>
                                        </p:attrNameLst>
                                      </p:cBhvr>
                                      <p:to>
                                        <p:strVal val="visible"/>
                                      </p:to>
                                    </p:set>
                                    <p:animEffect transition="in" filter="box(in)">
                                      <p:cBhvr>
                                        <p:cTn id="16" dur="500"/>
                                        <p:tgtEl>
                                          <p:spTgt spid="55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4276" name="Rectangle 4"/>
          <p:cNvSpPr>
            <a:spLocks noChangeArrowheads="1"/>
          </p:cNvSpPr>
          <p:nvPr/>
        </p:nvSpPr>
        <p:spPr bwMode="auto">
          <a:xfrm>
            <a:off x="827088" y="476250"/>
            <a:ext cx="741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3600" b="1"/>
              <a:t>My favorite saying is “A true friend reaches for your hand and touches your heart.” It makes me think about my best friend, Wu Zhou. He helps me with my English for three years. I was bad in English three years ago. But now I’m interested in it with his help.</a:t>
            </a:r>
            <a:endParaRPr lang="zh-CN" altLang="en-US" sz="3600" b="1"/>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randombar(horizontal)">
                                      <p:cBhvr>
                                        <p:cTn id="7"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1404938" y="2997200"/>
            <a:ext cx="59055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zh-CN" altLang="en-US" sz="3600" b="1">
                <a:solidFill>
                  <a:srgbClr val="0000FF"/>
                </a:solidFill>
                <a:cs typeface="Times New Roman" pitchFamily="18" charset="0"/>
              </a:rPr>
              <a:t>比较级形式为</a:t>
            </a:r>
            <a:r>
              <a:rPr lang="en-US" altLang="zh-CN" sz="3600" b="1">
                <a:solidFill>
                  <a:srgbClr val="0000FF"/>
                </a:solidFill>
                <a:cs typeface="Times New Roman" pitchFamily="18" charset="0"/>
              </a:rPr>
              <a:t>more serious</a:t>
            </a:r>
            <a:r>
              <a:rPr lang="zh-CN" altLang="en-US" sz="3600" b="1">
                <a:solidFill>
                  <a:srgbClr val="0000FF"/>
                </a:solidFill>
                <a:cs typeface="Times New Roman" pitchFamily="18" charset="0"/>
              </a:rPr>
              <a:t>。</a:t>
            </a:r>
            <a:endParaRPr lang="en-US" altLang="zh-CN" sz="3600" b="1">
              <a:solidFill>
                <a:srgbClr val="0000FF"/>
              </a:solidFill>
              <a:cs typeface="Times New Roman" pitchFamily="18" charset="0"/>
            </a:endParaRPr>
          </a:p>
        </p:txBody>
      </p:sp>
      <p:sp>
        <p:nvSpPr>
          <p:cNvPr id="5126" name="Text Box 6"/>
          <p:cNvSpPr txBox="1">
            <a:spLocks noChangeArrowheads="1"/>
          </p:cNvSpPr>
          <p:nvPr/>
        </p:nvSpPr>
        <p:spPr bwMode="auto">
          <a:xfrm>
            <a:off x="1042988" y="2205038"/>
            <a:ext cx="669766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1.</a:t>
            </a:r>
            <a:r>
              <a:rPr lang="en-US" altLang="zh-CN" sz="3600" b="1">
                <a:solidFill>
                  <a:srgbClr val="FF0000"/>
                </a:solidFill>
                <a:cs typeface="Times New Roman" pitchFamily="18" charset="0"/>
              </a:rPr>
              <a:t> serious</a:t>
            </a:r>
            <a:r>
              <a:rPr lang="en-US" altLang="zh-CN" sz="3600" b="1">
                <a:cs typeface="Times New Roman" pitchFamily="18" charset="0"/>
              </a:rPr>
              <a:t> </a:t>
            </a:r>
            <a:r>
              <a:rPr lang="en-US" altLang="zh-CN" sz="3600" b="1" i="1">
                <a:solidFill>
                  <a:srgbClr val="FF0000"/>
                </a:solidFill>
                <a:cs typeface="Times New Roman" pitchFamily="18" charset="0"/>
              </a:rPr>
              <a:t>adj.</a:t>
            </a:r>
            <a:r>
              <a:rPr lang="en-US" altLang="zh-CN" sz="3600" b="1">
                <a:cs typeface="Times New Roman" pitchFamily="18" charset="0"/>
              </a:rPr>
              <a:t> </a:t>
            </a:r>
            <a:r>
              <a:rPr lang="zh-CN" altLang="en-US" sz="3600" b="1">
                <a:cs typeface="Times New Roman" pitchFamily="18" charset="0"/>
              </a:rPr>
              <a:t>严肃的；稳重的</a:t>
            </a:r>
            <a:endParaRPr lang="en-US" altLang="zh-CN" sz="3600" b="1">
              <a:cs typeface="Times New Roman" pitchFamily="18" charset="0"/>
            </a:endParaRPr>
          </a:p>
        </p:txBody>
      </p:sp>
      <p:sp>
        <p:nvSpPr>
          <p:cNvPr id="5127" name="Text Box 7"/>
          <p:cNvSpPr txBox="1">
            <a:spLocks noChangeArrowheads="1"/>
          </p:cNvSpPr>
          <p:nvPr/>
        </p:nvSpPr>
        <p:spPr bwMode="auto">
          <a:xfrm>
            <a:off x="1116013" y="3714750"/>
            <a:ext cx="6697662"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e.g. Mr. Bai is </a:t>
            </a:r>
            <a:r>
              <a:rPr lang="en-US" altLang="zh-CN" sz="3600" b="1">
                <a:solidFill>
                  <a:srgbClr val="FF0000"/>
                </a:solidFill>
                <a:cs typeface="Times New Roman" pitchFamily="18" charset="0"/>
              </a:rPr>
              <a:t>more serious</a:t>
            </a:r>
            <a:r>
              <a:rPr lang="en-US" altLang="zh-CN" sz="3600" b="1">
                <a:cs typeface="Times New Roman" pitchFamily="18" charset="0"/>
              </a:rPr>
              <a:t> than Mr. Zhao. </a:t>
            </a:r>
          </a:p>
          <a:p>
            <a:pPr eaLnBrk="1" hangingPunct="1">
              <a:lnSpc>
                <a:spcPct val="130000"/>
              </a:lnSpc>
            </a:pPr>
            <a:r>
              <a:rPr lang="zh-CN" altLang="en-US" sz="3600" b="1">
                <a:cs typeface="Times New Roman" pitchFamily="18" charset="0"/>
              </a:rPr>
              <a:t>       白先生比赵先生更严肃。</a:t>
            </a:r>
            <a:endParaRPr lang="en-US" altLang="zh-CN" sz="3600" b="1">
              <a:cs typeface="Times New Roman" pitchFamily="18" charset="0"/>
            </a:endParaRPr>
          </a:p>
        </p:txBody>
      </p:sp>
      <p:sp>
        <p:nvSpPr>
          <p:cNvPr id="56328" name="WordArt 8"/>
          <p:cNvSpPr>
            <a:spLocks noChangeArrowheads="1" noChangeShapeType="1" noTextEdit="1"/>
          </p:cNvSpPr>
          <p:nvPr/>
        </p:nvSpPr>
        <p:spPr bwMode="auto">
          <a:xfrm>
            <a:off x="1692275" y="765175"/>
            <a:ext cx="5832475" cy="1285875"/>
          </a:xfrm>
          <a:prstGeom prst="rect">
            <a:avLst/>
          </a:prstGeom>
        </p:spPr>
        <p:txBody>
          <a:bodyPr wrap="none" fromWordArt="1">
            <a:prstTxWarp prst="textWave1">
              <a:avLst>
                <a:gd name="adj1" fmla="val 13005"/>
                <a:gd name="adj2" fmla="val 0"/>
              </a:avLst>
            </a:prstTxWarp>
            <a:scene3d>
              <a:camera prst="legacyObliqueTopLeft"/>
              <a:lightRig rig="legacyNormal3" dir="r"/>
            </a:scene3d>
            <a:sp3d extrusionH="201600" prstMaterial="legacyMatte">
              <a:extrusionClr>
                <a:srgbClr val="0066CC"/>
              </a:extrusionClr>
            </a:sp3d>
          </a:bodyPr>
          <a:lstStyle/>
          <a:p>
            <a:pPr algn="ctr"/>
            <a:r>
              <a:rPr lang="en-US" altLang="zh-CN" sz="3600" b="1" kern="10">
                <a:ln w="9525">
                  <a:round/>
                  <a:headEnd/>
                  <a:tailEnd/>
                </a:ln>
                <a:gradFill rotWithShape="1">
                  <a:gsLst>
                    <a:gs pos="0">
                      <a:srgbClr val="FFFFCC"/>
                    </a:gs>
                    <a:gs pos="100000">
                      <a:srgbClr val="FF9999"/>
                    </a:gs>
                  </a:gsLst>
                  <a:lin ang="5400000" scaled="1"/>
                </a:gradFill>
                <a:latin typeface="Arial"/>
                <a:cs typeface="Arial"/>
              </a:rPr>
              <a:t>Language points</a:t>
            </a:r>
            <a:endParaRPr lang="zh-CN" altLang="en-US" sz="3600" b="1" kern="10">
              <a:ln w="9525">
                <a:round/>
                <a:headEnd/>
                <a:tailEnd/>
              </a:ln>
              <a:gradFill rotWithShape="1">
                <a:gsLst>
                  <a:gs pos="0">
                    <a:srgbClr val="FFFFCC"/>
                  </a:gs>
                  <a:gs pos="100000">
                    <a:srgbClr val="FF9999"/>
                  </a:gs>
                </a:gsLst>
                <a:lin ang="5400000" scaled="1"/>
              </a:gradFill>
              <a:latin typeface="Arial"/>
              <a:cs typeface="Aria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6328"/>
                                        </p:tgtEl>
                                        <p:attrNameLst>
                                          <p:attrName>style.visibility</p:attrName>
                                        </p:attrNameLst>
                                      </p:cBhvr>
                                      <p:to>
                                        <p:strVal val="visible"/>
                                      </p:to>
                                    </p:set>
                                    <p:animEffect transition="in" filter="blinds(horizontal)">
                                      <p:cBhvr>
                                        <p:cTn id="7" dur="500"/>
                                        <p:tgtEl>
                                          <p:spTgt spid="563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126"/>
                                        </p:tgtEl>
                                        <p:attrNameLst>
                                          <p:attrName>style.visibility</p:attrName>
                                        </p:attrNameLst>
                                      </p:cBhvr>
                                      <p:to>
                                        <p:strVal val="visible"/>
                                      </p:to>
                                    </p:set>
                                    <p:animEffect transition="in" filter="wipe(down)">
                                      <p:cBhvr>
                                        <p:cTn id="12" dur="500"/>
                                        <p:tgtEl>
                                          <p:spTgt spid="512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125"/>
                                        </p:tgtEl>
                                        <p:attrNameLst>
                                          <p:attrName>style.visibility</p:attrName>
                                        </p:attrNameLst>
                                      </p:cBhvr>
                                      <p:to>
                                        <p:strVal val="visible"/>
                                      </p:to>
                                    </p:set>
                                    <p:anim calcmode="lin" valueType="num">
                                      <p:cBhvr additive="base">
                                        <p:cTn id="17" dur="500" fill="hold"/>
                                        <p:tgtEl>
                                          <p:spTgt spid="5125"/>
                                        </p:tgtEl>
                                        <p:attrNameLst>
                                          <p:attrName>ppt_x</p:attrName>
                                        </p:attrNameLst>
                                      </p:cBhvr>
                                      <p:tavLst>
                                        <p:tav tm="0">
                                          <p:val>
                                            <p:strVal val="#ppt_x"/>
                                          </p:val>
                                        </p:tav>
                                        <p:tav tm="100000">
                                          <p:val>
                                            <p:strVal val="#ppt_x"/>
                                          </p:val>
                                        </p:tav>
                                      </p:tavLst>
                                    </p:anim>
                                    <p:anim calcmode="lin" valueType="num">
                                      <p:cBhvr additive="base">
                                        <p:cTn id="18"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5127"/>
                                        </p:tgtEl>
                                        <p:attrNameLst>
                                          <p:attrName>style.visibility</p:attrName>
                                        </p:attrNameLst>
                                      </p:cBhvr>
                                      <p:to>
                                        <p:strVal val="visible"/>
                                      </p:to>
                                    </p:set>
                                    <p:animEffect transition="in" filter="randombar(horizontal)">
                                      <p:cBhvr>
                                        <p:cTn id="23" dur="500"/>
                                        <p:tgtEl>
                                          <p:spTgt spid="5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63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9" name="Text Box 9"/>
          <p:cNvSpPr txBox="1">
            <a:spLocks noChangeArrowheads="1"/>
          </p:cNvSpPr>
          <p:nvPr/>
        </p:nvSpPr>
        <p:spPr bwMode="auto">
          <a:xfrm>
            <a:off x="1116013" y="1989138"/>
            <a:ext cx="61563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solidFill>
                  <a:srgbClr val="0000FF"/>
                </a:solidFill>
                <a:cs typeface="Times New Roman" pitchFamily="18" charset="0"/>
              </a:rPr>
              <a:t>It’s (not) necessary to do sth.</a:t>
            </a:r>
          </a:p>
        </p:txBody>
      </p:sp>
      <p:sp>
        <p:nvSpPr>
          <p:cNvPr id="5128" name="Text Box 8"/>
          <p:cNvSpPr txBox="1">
            <a:spLocks noChangeArrowheads="1"/>
          </p:cNvSpPr>
          <p:nvPr/>
        </p:nvSpPr>
        <p:spPr bwMode="auto">
          <a:xfrm>
            <a:off x="647700" y="2708275"/>
            <a:ext cx="7885113"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e.g. </a:t>
            </a:r>
            <a:r>
              <a:rPr lang="en-US" altLang="zh-CN" sz="3600" b="1">
                <a:solidFill>
                  <a:srgbClr val="FF0000"/>
                </a:solidFill>
                <a:cs typeface="Times New Roman" pitchFamily="18" charset="0"/>
              </a:rPr>
              <a:t>It’s necessary to</a:t>
            </a:r>
            <a:r>
              <a:rPr lang="en-US" altLang="zh-CN" sz="3600" b="1">
                <a:cs typeface="Times New Roman" pitchFamily="18" charset="0"/>
              </a:rPr>
              <a:t> brush your teeth every day.  </a:t>
            </a:r>
          </a:p>
          <a:p>
            <a:pPr eaLnBrk="1" hangingPunct="1">
              <a:lnSpc>
                <a:spcPct val="130000"/>
              </a:lnSpc>
            </a:pPr>
            <a:r>
              <a:rPr lang="zh-CN" altLang="en-US" sz="3600" b="1">
                <a:cs typeface="Times New Roman" pitchFamily="18" charset="0"/>
              </a:rPr>
              <a:t>       每天刷牙是有必要的。</a:t>
            </a:r>
            <a:endParaRPr lang="en-US" altLang="zh-CN" sz="3600" b="1">
              <a:cs typeface="Times New Roman" pitchFamily="18" charset="0"/>
            </a:endParaRPr>
          </a:p>
        </p:txBody>
      </p:sp>
      <p:sp>
        <p:nvSpPr>
          <p:cNvPr id="5130" name="Text Box 10"/>
          <p:cNvSpPr txBox="1">
            <a:spLocks noChangeArrowheads="1"/>
          </p:cNvSpPr>
          <p:nvPr/>
        </p:nvSpPr>
        <p:spPr bwMode="auto">
          <a:xfrm>
            <a:off x="647700" y="1196975"/>
            <a:ext cx="80279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3600" b="1">
                <a:cs typeface="Times New Roman" pitchFamily="18" charset="0"/>
              </a:rPr>
              <a:t>2.</a:t>
            </a:r>
            <a:r>
              <a:rPr lang="en-US" altLang="zh-CN" sz="3600" b="1">
                <a:solidFill>
                  <a:srgbClr val="FF0000"/>
                </a:solidFill>
                <a:cs typeface="Times New Roman" pitchFamily="18" charset="0"/>
              </a:rPr>
              <a:t> necessary </a:t>
            </a:r>
            <a:r>
              <a:rPr lang="en-US" altLang="zh-CN" sz="3600" b="1" i="1">
                <a:solidFill>
                  <a:srgbClr val="FF0000"/>
                </a:solidFill>
                <a:cs typeface="Times New Roman" pitchFamily="18" charset="0"/>
              </a:rPr>
              <a:t>adj.</a:t>
            </a:r>
            <a:r>
              <a:rPr lang="en-US" altLang="zh-CN" sz="3600" b="1">
                <a:cs typeface="Times New Roman" pitchFamily="18" charset="0"/>
              </a:rPr>
              <a:t> </a:t>
            </a:r>
            <a:r>
              <a:rPr lang="zh-CN" altLang="en-US" sz="3600" b="1">
                <a:cs typeface="Times New Roman" pitchFamily="18" charset="0"/>
              </a:rPr>
              <a:t>必需的；必要的</a:t>
            </a:r>
            <a:endParaRPr lang="en-US" altLang="zh-CN" sz="3600" b="1">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130"/>
                                        </p:tgtEl>
                                        <p:attrNameLst>
                                          <p:attrName>style.visibility</p:attrName>
                                        </p:attrNameLst>
                                      </p:cBhvr>
                                      <p:to>
                                        <p:strVal val="visible"/>
                                      </p:to>
                                    </p:set>
                                    <p:animEffect transition="in" filter="wipe(down)">
                                      <p:cBhvr>
                                        <p:cTn id="7" dur="500"/>
                                        <p:tgtEl>
                                          <p:spTgt spid="51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129"/>
                                        </p:tgtEl>
                                        <p:attrNameLst>
                                          <p:attrName>style.visibility</p:attrName>
                                        </p:attrNameLst>
                                      </p:cBhvr>
                                      <p:to>
                                        <p:strVal val="visible"/>
                                      </p:to>
                                    </p:set>
                                    <p:anim calcmode="lin" valueType="num">
                                      <p:cBhvr additive="base">
                                        <p:cTn id="12" dur="500" fill="hold"/>
                                        <p:tgtEl>
                                          <p:spTgt spid="5129"/>
                                        </p:tgtEl>
                                        <p:attrNameLst>
                                          <p:attrName>ppt_x</p:attrName>
                                        </p:attrNameLst>
                                      </p:cBhvr>
                                      <p:tavLst>
                                        <p:tav tm="0">
                                          <p:val>
                                            <p:strVal val="#ppt_x"/>
                                          </p:val>
                                        </p:tav>
                                        <p:tav tm="100000">
                                          <p:val>
                                            <p:strVal val="#ppt_x"/>
                                          </p:val>
                                        </p:tav>
                                      </p:tavLst>
                                    </p:anim>
                                    <p:anim calcmode="lin" valueType="num">
                                      <p:cBhvr additive="base">
                                        <p:cTn id="13"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128"/>
                                        </p:tgtEl>
                                        <p:attrNameLst>
                                          <p:attrName>style.visibility</p:attrName>
                                        </p:attrNameLst>
                                      </p:cBhvr>
                                      <p:to>
                                        <p:strVal val="visible"/>
                                      </p:to>
                                    </p:set>
                                    <p:animEffect transition="in" filter="randombar(horizontal)">
                                      <p:cBhvr>
                                        <p:cTn id="18"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p:bldP spid="5128" grpId="0"/>
      <p:bldP spid="513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866775" y="1196975"/>
            <a:ext cx="7415213"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cs typeface="Times New Roman" pitchFamily="18" charset="0"/>
              </a:rPr>
              <a:t>both </a:t>
            </a:r>
            <a:r>
              <a:rPr lang="zh-CN" altLang="en-US" sz="3600" b="1">
                <a:solidFill>
                  <a:srgbClr val="0000FF"/>
                </a:solidFill>
                <a:cs typeface="Times New Roman" pitchFamily="18" charset="0"/>
              </a:rPr>
              <a:t>为“两个都”；</a:t>
            </a:r>
            <a:r>
              <a:rPr lang="en-US" altLang="zh-CN" sz="3600" b="1">
                <a:solidFill>
                  <a:srgbClr val="0000FF"/>
                </a:solidFill>
                <a:cs typeface="Times New Roman" pitchFamily="18" charset="0"/>
              </a:rPr>
              <a:t>all </a:t>
            </a:r>
            <a:r>
              <a:rPr lang="zh-CN" altLang="en-US" sz="3600" b="1">
                <a:solidFill>
                  <a:srgbClr val="0000FF"/>
                </a:solidFill>
                <a:cs typeface="Times New Roman" pitchFamily="18" charset="0"/>
              </a:rPr>
              <a:t>指三者或</a:t>
            </a:r>
            <a:r>
              <a:rPr lang="zh-CN" altLang="en-US" sz="3600" b="1">
                <a:solidFill>
                  <a:srgbClr val="0000FF"/>
                </a:solidFill>
              </a:rPr>
              <a:t>三者</a:t>
            </a:r>
            <a:r>
              <a:rPr lang="zh-CN" altLang="en-US" sz="3600" b="1">
                <a:solidFill>
                  <a:srgbClr val="0000FF"/>
                </a:solidFill>
                <a:cs typeface="Times New Roman" pitchFamily="18" charset="0"/>
              </a:rPr>
              <a:t>以上都。</a:t>
            </a:r>
            <a:endParaRPr lang="en-US" altLang="zh-CN" sz="3600" b="1">
              <a:solidFill>
                <a:srgbClr val="0000FF"/>
              </a:solidFill>
              <a:cs typeface="Times New Roman" pitchFamily="18" charset="0"/>
            </a:endParaRPr>
          </a:p>
        </p:txBody>
      </p:sp>
      <p:sp>
        <p:nvSpPr>
          <p:cNvPr id="5126" name="Text Box 6"/>
          <p:cNvSpPr txBox="1">
            <a:spLocks noChangeArrowheads="1"/>
          </p:cNvSpPr>
          <p:nvPr/>
        </p:nvSpPr>
        <p:spPr bwMode="auto">
          <a:xfrm>
            <a:off x="360363" y="476250"/>
            <a:ext cx="82438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3.</a:t>
            </a:r>
            <a:r>
              <a:rPr lang="en-US" altLang="zh-CN" sz="3600" b="1">
                <a:solidFill>
                  <a:srgbClr val="FF0000"/>
                </a:solidFill>
                <a:cs typeface="Times New Roman" pitchFamily="18" charset="0"/>
              </a:rPr>
              <a:t> both  </a:t>
            </a:r>
            <a:r>
              <a:rPr lang="en-US" altLang="zh-CN" sz="3600" b="1" i="1">
                <a:solidFill>
                  <a:srgbClr val="FF0000"/>
                </a:solidFill>
                <a:cs typeface="Times New Roman" pitchFamily="18" charset="0"/>
              </a:rPr>
              <a:t>adj. &amp; pron.</a:t>
            </a:r>
            <a:r>
              <a:rPr lang="en-US" altLang="zh-CN" sz="3600" b="1">
                <a:cs typeface="Times New Roman" pitchFamily="18" charset="0"/>
              </a:rPr>
              <a:t>  </a:t>
            </a:r>
            <a:r>
              <a:rPr lang="zh-CN" altLang="en-US" sz="3600" b="1">
                <a:cs typeface="Times New Roman" pitchFamily="18" charset="0"/>
              </a:rPr>
              <a:t>两个；两个都</a:t>
            </a:r>
            <a:endParaRPr lang="en-US" altLang="zh-CN" sz="3600" b="1">
              <a:cs typeface="Times New Roman" pitchFamily="18" charset="0"/>
            </a:endParaRPr>
          </a:p>
        </p:txBody>
      </p:sp>
      <p:sp>
        <p:nvSpPr>
          <p:cNvPr id="5127" name="Text Box 7"/>
          <p:cNvSpPr txBox="1">
            <a:spLocks noChangeArrowheads="1"/>
          </p:cNvSpPr>
          <p:nvPr/>
        </p:nvSpPr>
        <p:spPr bwMode="auto">
          <a:xfrm>
            <a:off x="144463" y="2420938"/>
            <a:ext cx="76327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e.g. They </a:t>
            </a:r>
            <a:r>
              <a:rPr lang="en-US" altLang="zh-CN" sz="3600" b="1">
                <a:solidFill>
                  <a:srgbClr val="FF0000"/>
                </a:solidFill>
                <a:cs typeface="Times New Roman" pitchFamily="18" charset="0"/>
              </a:rPr>
              <a:t>both</a:t>
            </a:r>
            <a:r>
              <a:rPr lang="en-US" altLang="zh-CN" sz="3600" b="1">
                <a:cs typeface="Times New Roman" pitchFamily="18" charset="0"/>
              </a:rPr>
              <a:t> like computer games. </a:t>
            </a:r>
          </a:p>
          <a:p>
            <a:pPr eaLnBrk="1" hangingPunct="1">
              <a:lnSpc>
                <a:spcPct val="130000"/>
              </a:lnSpc>
            </a:pPr>
            <a:r>
              <a:rPr lang="zh-CN" altLang="en-US" sz="3600" b="1">
                <a:cs typeface="Times New Roman" pitchFamily="18" charset="0"/>
              </a:rPr>
              <a:t>       他们两个都喜欢电脑游戏。</a:t>
            </a:r>
            <a:endParaRPr lang="en-US" altLang="zh-CN" sz="3600" b="1">
              <a:cs typeface="Times New Roman" pitchFamily="18" charset="0"/>
            </a:endParaRPr>
          </a:p>
        </p:txBody>
      </p:sp>
      <p:sp>
        <p:nvSpPr>
          <p:cNvPr id="5130" name="Text Box 10"/>
          <p:cNvSpPr txBox="1">
            <a:spLocks noChangeArrowheads="1"/>
          </p:cNvSpPr>
          <p:nvPr/>
        </p:nvSpPr>
        <p:spPr bwMode="auto">
          <a:xfrm>
            <a:off x="973138" y="3860800"/>
            <a:ext cx="6734175"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They are </a:t>
            </a:r>
            <a:r>
              <a:rPr lang="en-US" altLang="zh-CN" sz="3600" b="1">
                <a:solidFill>
                  <a:srgbClr val="FF0000"/>
                </a:solidFill>
                <a:cs typeface="Times New Roman" pitchFamily="18" charset="0"/>
              </a:rPr>
              <a:t>all </a:t>
            </a:r>
            <a:r>
              <a:rPr lang="en-US" altLang="zh-CN" sz="3600" b="1">
                <a:cs typeface="Times New Roman" pitchFamily="18" charset="0"/>
              </a:rPr>
              <a:t>having lunch in the dinning room now. </a:t>
            </a:r>
          </a:p>
          <a:p>
            <a:pPr eaLnBrk="1" hangingPunct="1">
              <a:lnSpc>
                <a:spcPct val="130000"/>
              </a:lnSpc>
            </a:pPr>
            <a:r>
              <a:rPr lang="zh-CN" altLang="en-US" sz="3600" b="1">
                <a:cs typeface="Times New Roman" pitchFamily="18" charset="0"/>
              </a:rPr>
              <a:t>他们现在都在餐厅吃午饭。</a:t>
            </a:r>
            <a:endParaRPr lang="en-US" altLang="zh-CN" sz="3600" b="1">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wipe(down)">
                                      <p:cBhvr>
                                        <p:cTn id="7" dur="500"/>
                                        <p:tgtEl>
                                          <p:spTgt spid="51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125"/>
                                        </p:tgtEl>
                                        <p:attrNameLst>
                                          <p:attrName>style.visibility</p:attrName>
                                        </p:attrNameLst>
                                      </p:cBhvr>
                                      <p:to>
                                        <p:strVal val="visible"/>
                                      </p:to>
                                    </p:set>
                                    <p:anim calcmode="lin" valueType="num">
                                      <p:cBhvr additive="base">
                                        <p:cTn id="12" dur="500" fill="hold"/>
                                        <p:tgtEl>
                                          <p:spTgt spid="5125"/>
                                        </p:tgtEl>
                                        <p:attrNameLst>
                                          <p:attrName>ppt_x</p:attrName>
                                        </p:attrNameLst>
                                      </p:cBhvr>
                                      <p:tavLst>
                                        <p:tav tm="0">
                                          <p:val>
                                            <p:strVal val="#ppt_x"/>
                                          </p:val>
                                        </p:tav>
                                        <p:tav tm="100000">
                                          <p:val>
                                            <p:strVal val="#ppt_x"/>
                                          </p:val>
                                        </p:tav>
                                      </p:tavLst>
                                    </p:anim>
                                    <p:anim calcmode="lin" valueType="num">
                                      <p:cBhvr additive="base">
                                        <p:cTn id="13"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127"/>
                                        </p:tgtEl>
                                        <p:attrNameLst>
                                          <p:attrName>style.visibility</p:attrName>
                                        </p:attrNameLst>
                                      </p:cBhvr>
                                      <p:to>
                                        <p:strVal val="visible"/>
                                      </p:to>
                                    </p:set>
                                    <p:animEffect transition="in" filter="randombar(horizontal)">
                                      <p:cBhvr>
                                        <p:cTn id="18" dur="500"/>
                                        <p:tgtEl>
                                          <p:spTgt spid="512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5130"/>
                                        </p:tgtEl>
                                        <p:attrNameLst>
                                          <p:attrName>style.visibility</p:attrName>
                                        </p:attrNameLst>
                                      </p:cBhvr>
                                      <p:to>
                                        <p:strVal val="visible"/>
                                      </p:to>
                                    </p:set>
                                    <p:animEffect transition="in" filter="randombar(horizontal)">
                                      <p:cBhvr>
                                        <p:cTn id="23" dur="5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30"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971550" y="2060575"/>
            <a:ext cx="7524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cs typeface="Times New Roman" pitchFamily="18" charset="0"/>
              </a:rPr>
              <a:t>touch one’s heart  </a:t>
            </a:r>
            <a:r>
              <a:rPr lang="zh-CN" altLang="en-US" sz="3600" b="1">
                <a:solidFill>
                  <a:srgbClr val="0000FF"/>
                </a:solidFill>
                <a:cs typeface="Times New Roman" pitchFamily="18" charset="0"/>
              </a:rPr>
              <a:t>触动某人的心弦</a:t>
            </a:r>
            <a:endParaRPr lang="en-US" altLang="zh-CN" sz="3600" b="1">
              <a:solidFill>
                <a:srgbClr val="0000FF"/>
              </a:solidFill>
              <a:cs typeface="Times New Roman" pitchFamily="18" charset="0"/>
            </a:endParaRPr>
          </a:p>
        </p:txBody>
      </p:sp>
      <p:sp>
        <p:nvSpPr>
          <p:cNvPr id="5126" name="Text Box 6"/>
          <p:cNvSpPr txBox="1">
            <a:spLocks noChangeArrowheads="1"/>
          </p:cNvSpPr>
          <p:nvPr/>
        </p:nvSpPr>
        <p:spPr bwMode="auto">
          <a:xfrm>
            <a:off x="468313" y="1123950"/>
            <a:ext cx="5292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4.</a:t>
            </a:r>
            <a:r>
              <a:rPr lang="en-US" altLang="zh-CN" sz="3600" b="1">
                <a:solidFill>
                  <a:srgbClr val="FF0000"/>
                </a:solidFill>
                <a:cs typeface="Times New Roman" pitchFamily="18" charset="0"/>
              </a:rPr>
              <a:t> touch  </a:t>
            </a:r>
            <a:r>
              <a:rPr lang="en-US" altLang="zh-CN" sz="3600" b="1" i="1">
                <a:solidFill>
                  <a:srgbClr val="FF0000"/>
                </a:solidFill>
                <a:cs typeface="Times New Roman" pitchFamily="18" charset="0"/>
              </a:rPr>
              <a:t>v.</a:t>
            </a:r>
            <a:r>
              <a:rPr lang="en-US" altLang="zh-CN" sz="3600" b="1">
                <a:cs typeface="Times New Roman" pitchFamily="18" charset="0"/>
              </a:rPr>
              <a:t>  </a:t>
            </a:r>
            <a:r>
              <a:rPr lang="zh-CN" altLang="en-US" sz="3600" b="1">
                <a:cs typeface="Times New Roman" pitchFamily="18" charset="0"/>
              </a:rPr>
              <a:t>感动；触摸</a:t>
            </a:r>
            <a:endParaRPr lang="en-US" altLang="zh-CN" sz="3600" b="1">
              <a:cs typeface="Times New Roman" pitchFamily="18" charset="0"/>
            </a:endParaRPr>
          </a:p>
        </p:txBody>
      </p:sp>
      <p:sp>
        <p:nvSpPr>
          <p:cNvPr id="5127" name="Text Box 7"/>
          <p:cNvSpPr txBox="1">
            <a:spLocks noChangeArrowheads="1"/>
          </p:cNvSpPr>
          <p:nvPr/>
        </p:nvSpPr>
        <p:spPr bwMode="auto">
          <a:xfrm>
            <a:off x="107950" y="2773363"/>
            <a:ext cx="8532813"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e.g. I love this song. It can </a:t>
            </a:r>
            <a:r>
              <a:rPr lang="en-US" altLang="zh-CN" sz="3600" b="1">
                <a:solidFill>
                  <a:srgbClr val="FF0000"/>
                </a:solidFill>
                <a:cs typeface="Times New Roman" pitchFamily="18" charset="0"/>
              </a:rPr>
              <a:t>touch my heart</a:t>
            </a:r>
            <a:r>
              <a:rPr lang="en-US" altLang="zh-CN" sz="3600" b="1">
                <a:cs typeface="Times New Roman" pitchFamily="18" charset="0"/>
              </a:rPr>
              <a:t>.  </a:t>
            </a:r>
          </a:p>
          <a:p>
            <a:pPr eaLnBrk="1" hangingPunct="1">
              <a:lnSpc>
                <a:spcPct val="130000"/>
              </a:lnSpc>
            </a:pPr>
            <a:r>
              <a:rPr lang="zh-CN" altLang="en-US" sz="3600" b="1">
                <a:cs typeface="Times New Roman" pitchFamily="18" charset="0"/>
              </a:rPr>
              <a:t>       我喜欢这首歌，它能触动我的心弦。</a:t>
            </a:r>
            <a:endParaRPr lang="en-US" altLang="zh-CN" sz="3600" b="1">
              <a:cs typeface="Times New Roman" pitchFamily="18" charset="0"/>
            </a:endParaRPr>
          </a:p>
        </p:txBody>
      </p:sp>
      <p:sp>
        <p:nvSpPr>
          <p:cNvPr id="5130" name="Text Box 10"/>
          <p:cNvSpPr txBox="1">
            <a:spLocks noChangeArrowheads="1"/>
          </p:cNvSpPr>
          <p:nvPr/>
        </p:nvSpPr>
        <p:spPr bwMode="auto">
          <a:xfrm>
            <a:off x="936625" y="4356100"/>
            <a:ext cx="7885113"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Don’t </a:t>
            </a:r>
            <a:r>
              <a:rPr lang="en-US" altLang="zh-CN" sz="3600" b="1">
                <a:solidFill>
                  <a:srgbClr val="FF0000"/>
                </a:solidFill>
                <a:cs typeface="Times New Roman" pitchFamily="18" charset="0"/>
              </a:rPr>
              <a:t>touch</a:t>
            </a:r>
            <a:r>
              <a:rPr lang="en-US" altLang="zh-CN" sz="3600" b="1">
                <a:cs typeface="Times New Roman" pitchFamily="18" charset="0"/>
              </a:rPr>
              <a:t> the food with dirty hands. </a:t>
            </a:r>
          </a:p>
          <a:p>
            <a:pPr eaLnBrk="1" hangingPunct="1">
              <a:lnSpc>
                <a:spcPct val="130000"/>
              </a:lnSpc>
            </a:pPr>
            <a:r>
              <a:rPr lang="zh-CN" altLang="en-US" sz="3600" b="1">
                <a:cs typeface="Times New Roman" pitchFamily="18" charset="0"/>
              </a:rPr>
              <a:t>不要用脏手动食物。</a:t>
            </a:r>
            <a:endParaRPr lang="en-US" altLang="zh-CN" sz="3600" b="1">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wipe(down)">
                                      <p:cBhvr>
                                        <p:cTn id="7" dur="500"/>
                                        <p:tgtEl>
                                          <p:spTgt spid="51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125"/>
                                        </p:tgtEl>
                                        <p:attrNameLst>
                                          <p:attrName>style.visibility</p:attrName>
                                        </p:attrNameLst>
                                      </p:cBhvr>
                                      <p:to>
                                        <p:strVal val="visible"/>
                                      </p:to>
                                    </p:set>
                                    <p:anim calcmode="lin" valueType="num">
                                      <p:cBhvr additive="base">
                                        <p:cTn id="12" dur="500" fill="hold"/>
                                        <p:tgtEl>
                                          <p:spTgt spid="5125"/>
                                        </p:tgtEl>
                                        <p:attrNameLst>
                                          <p:attrName>ppt_x</p:attrName>
                                        </p:attrNameLst>
                                      </p:cBhvr>
                                      <p:tavLst>
                                        <p:tav tm="0">
                                          <p:val>
                                            <p:strVal val="#ppt_x"/>
                                          </p:val>
                                        </p:tav>
                                        <p:tav tm="100000">
                                          <p:val>
                                            <p:strVal val="#ppt_x"/>
                                          </p:val>
                                        </p:tav>
                                      </p:tavLst>
                                    </p:anim>
                                    <p:anim calcmode="lin" valueType="num">
                                      <p:cBhvr additive="base">
                                        <p:cTn id="13"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127"/>
                                        </p:tgtEl>
                                        <p:attrNameLst>
                                          <p:attrName>style.visibility</p:attrName>
                                        </p:attrNameLst>
                                      </p:cBhvr>
                                      <p:to>
                                        <p:strVal val="visible"/>
                                      </p:to>
                                    </p:set>
                                    <p:animEffect transition="in" filter="randombar(horizontal)">
                                      <p:cBhvr>
                                        <p:cTn id="18" dur="500"/>
                                        <p:tgtEl>
                                          <p:spTgt spid="512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5130"/>
                                        </p:tgtEl>
                                        <p:attrNameLst>
                                          <p:attrName>style.visibility</p:attrName>
                                        </p:attrNameLst>
                                      </p:cBhvr>
                                      <p:to>
                                        <p:strVal val="visible"/>
                                      </p:to>
                                    </p:set>
                                    <p:animEffect transition="in" filter="randombar(horizontal)">
                                      <p:cBhvr>
                                        <p:cTn id="23" dur="5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3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WordArt 4" descr="纸袋"/>
          <p:cNvSpPr>
            <a:spLocks noChangeArrowheads="1" noChangeShapeType="1" noTextEdit="1"/>
          </p:cNvSpPr>
          <p:nvPr/>
        </p:nvSpPr>
        <p:spPr bwMode="auto">
          <a:xfrm>
            <a:off x="1187450" y="2349500"/>
            <a:ext cx="6192838" cy="2735263"/>
          </a:xfrm>
          <a:prstGeom prst="rect">
            <a:avLst/>
          </a:prstGeom>
        </p:spPr>
        <p:txBody>
          <a:bodyPr wrap="none" fromWordArt="1">
            <a:prstTxWarp prst="textPlain">
              <a:avLst>
                <a:gd name="adj" fmla="val 50000"/>
              </a:avLst>
            </a:prstTxWarp>
          </a:bodyPr>
          <a:lstStyle/>
          <a:p>
            <a:pPr algn="ctr"/>
            <a:r>
              <a:rPr lang="en-US" altLang="zh-CN" sz="48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Arial"/>
                <a:cs typeface="Arial"/>
              </a:rPr>
              <a:t>Section B 1</a:t>
            </a:r>
          </a:p>
          <a:p>
            <a:pPr algn="ctr"/>
            <a:r>
              <a:rPr lang="en-US" altLang="zh-CN" sz="48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Arial"/>
                <a:cs typeface="Arial"/>
              </a:rPr>
              <a:t>1a-2e</a:t>
            </a:r>
            <a:endParaRPr lang="zh-CN" altLang="en-US" sz="48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Arial"/>
              <a:cs typeface="Arial"/>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strips(downRight)">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 name="Text Box 5"/>
          <p:cNvSpPr txBox="1">
            <a:spLocks noChangeArrowheads="1"/>
          </p:cNvSpPr>
          <p:nvPr/>
        </p:nvSpPr>
        <p:spPr bwMode="auto">
          <a:xfrm>
            <a:off x="539750" y="1827213"/>
            <a:ext cx="8099425"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t>e.g. My best friend is</a:t>
            </a:r>
            <a:r>
              <a:rPr lang="en-US" altLang="zh-CN" sz="3600" b="1">
                <a:solidFill>
                  <a:srgbClr val="FF0000"/>
                </a:solidFill>
              </a:rPr>
              <a:t> talented</a:t>
            </a:r>
            <a:r>
              <a:rPr lang="en-US" altLang="zh-CN" sz="3600" b="1"/>
              <a:t> in music.</a:t>
            </a:r>
          </a:p>
          <a:p>
            <a:pPr eaLnBrk="1" hangingPunct="1">
              <a:lnSpc>
                <a:spcPct val="130000"/>
              </a:lnSpc>
            </a:pPr>
            <a:r>
              <a:rPr lang="zh-CN" altLang="en-US" sz="3600" b="1"/>
              <a:t>       我的好朋友很有音乐才能。</a:t>
            </a:r>
            <a:endParaRPr lang="en-US" altLang="zh-CN" sz="3600" b="1"/>
          </a:p>
        </p:txBody>
      </p:sp>
      <p:sp>
        <p:nvSpPr>
          <p:cNvPr id="9" name="Text Box 6"/>
          <p:cNvSpPr txBox="1">
            <a:spLocks noChangeArrowheads="1"/>
          </p:cNvSpPr>
          <p:nvPr/>
        </p:nvSpPr>
        <p:spPr bwMode="auto">
          <a:xfrm>
            <a:off x="573088" y="1028700"/>
            <a:ext cx="81375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3600" b="1"/>
              <a:t>5.</a:t>
            </a:r>
            <a:r>
              <a:rPr lang="en-US" altLang="zh-CN" sz="3600" b="1">
                <a:solidFill>
                  <a:srgbClr val="FF0000"/>
                </a:solidFill>
              </a:rPr>
              <a:t> talented  </a:t>
            </a:r>
            <a:r>
              <a:rPr lang="en-US" altLang="zh-CN" sz="3600" b="1" i="1">
                <a:solidFill>
                  <a:srgbClr val="FF0000"/>
                </a:solidFill>
              </a:rPr>
              <a:t>adj.</a:t>
            </a:r>
            <a:r>
              <a:rPr lang="en-US" altLang="zh-CN" sz="3600" b="1">
                <a:solidFill>
                  <a:srgbClr val="FF00FF"/>
                </a:solidFill>
              </a:rPr>
              <a:t> </a:t>
            </a:r>
            <a:r>
              <a:rPr lang="zh-CN" altLang="en-US" sz="3600" b="1"/>
              <a:t>有才能的；有才干的</a:t>
            </a:r>
            <a:r>
              <a:rPr lang="en-US" altLang="zh-CN" sz="3600" b="1"/>
              <a:t> </a:t>
            </a:r>
          </a:p>
        </p:txBody>
      </p:sp>
      <p:sp>
        <p:nvSpPr>
          <p:cNvPr id="10" name="Text Box 8"/>
          <p:cNvSpPr txBox="1">
            <a:spLocks noChangeArrowheads="1"/>
          </p:cNvSpPr>
          <p:nvPr/>
        </p:nvSpPr>
        <p:spPr bwMode="auto">
          <a:xfrm>
            <a:off x="574675" y="3348038"/>
            <a:ext cx="73088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3600" b="1"/>
              <a:t>6.</a:t>
            </a:r>
            <a:r>
              <a:rPr lang="en-US" altLang="zh-CN" sz="3600" b="1">
                <a:solidFill>
                  <a:srgbClr val="FF0000"/>
                </a:solidFill>
              </a:rPr>
              <a:t> care about</a:t>
            </a:r>
            <a:r>
              <a:rPr lang="en-US" altLang="zh-CN" sz="3600" b="1">
                <a:solidFill>
                  <a:srgbClr val="FF00FF"/>
                </a:solidFill>
              </a:rPr>
              <a:t>  </a:t>
            </a:r>
            <a:r>
              <a:rPr lang="zh-CN" altLang="en-US" sz="3600" b="1"/>
              <a:t>关心；在意；担忧</a:t>
            </a:r>
            <a:endParaRPr lang="en-US" altLang="zh-CN" sz="3600" b="1"/>
          </a:p>
        </p:txBody>
      </p:sp>
      <p:sp>
        <p:nvSpPr>
          <p:cNvPr id="12" name="Text Box 10"/>
          <p:cNvSpPr txBox="1">
            <a:spLocks noChangeArrowheads="1"/>
          </p:cNvSpPr>
          <p:nvPr/>
        </p:nvSpPr>
        <p:spPr bwMode="auto">
          <a:xfrm>
            <a:off x="574675" y="4068763"/>
            <a:ext cx="76327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80010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cs typeface="Times New Roman" pitchFamily="18" charset="0"/>
              </a:rPr>
              <a:t>e.g. He doesn’t </a:t>
            </a:r>
            <a:r>
              <a:rPr lang="en-US" altLang="zh-CN" sz="3600" b="1">
                <a:solidFill>
                  <a:srgbClr val="FF0000"/>
                </a:solidFill>
                <a:cs typeface="Times New Roman" pitchFamily="18" charset="0"/>
              </a:rPr>
              <a:t>care about</a:t>
            </a:r>
            <a:r>
              <a:rPr lang="en-US" altLang="zh-CN" sz="3600" b="1">
                <a:cs typeface="Times New Roman" pitchFamily="18" charset="0"/>
              </a:rPr>
              <a:t> his clothes. </a:t>
            </a:r>
          </a:p>
          <a:p>
            <a:pPr eaLnBrk="1" hangingPunct="1">
              <a:lnSpc>
                <a:spcPct val="130000"/>
              </a:lnSpc>
            </a:pPr>
            <a:r>
              <a:rPr lang="zh-CN" altLang="en-US" sz="3600" b="1">
                <a:cs typeface="Times New Roman" pitchFamily="18" charset="0"/>
              </a:rPr>
              <a:t>       他不在乎他的衣着。  </a:t>
            </a:r>
            <a:endParaRPr lang="en-US" altLang="zh-CN" sz="3600" b="1">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ext Box 8"/>
          <p:cNvSpPr txBox="1">
            <a:spLocks noChangeArrowheads="1"/>
          </p:cNvSpPr>
          <p:nvPr/>
        </p:nvSpPr>
        <p:spPr bwMode="auto">
          <a:xfrm>
            <a:off x="576263" y="260350"/>
            <a:ext cx="824388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altLang="zh-CN" sz="3600" b="1"/>
              <a:t>7.</a:t>
            </a:r>
            <a:r>
              <a:rPr lang="en-US" altLang="zh-CN" sz="3600" b="1">
                <a:solidFill>
                  <a:srgbClr val="FF0000"/>
                </a:solidFill>
              </a:rPr>
              <a:t> truly</a:t>
            </a:r>
            <a:r>
              <a:rPr lang="en-US" altLang="zh-CN" sz="3600" b="1">
                <a:solidFill>
                  <a:srgbClr val="FF00FF"/>
                </a:solidFill>
              </a:rPr>
              <a:t>  </a:t>
            </a:r>
            <a:r>
              <a:rPr lang="en-US" altLang="zh-CN" sz="3600" b="1" i="1">
                <a:solidFill>
                  <a:srgbClr val="FF0000"/>
                </a:solidFill>
              </a:rPr>
              <a:t>adv.</a:t>
            </a:r>
            <a:r>
              <a:rPr lang="en-US" altLang="zh-CN" sz="3600" b="1"/>
              <a:t> </a:t>
            </a:r>
            <a:r>
              <a:rPr lang="zh-CN" altLang="en-US" sz="3600" b="1"/>
              <a:t>真正；确实</a:t>
            </a:r>
            <a:r>
              <a:rPr lang="zh-CN" altLang="en-US" sz="3600" b="1">
                <a:solidFill>
                  <a:srgbClr val="0000FF"/>
                </a:solidFill>
              </a:rPr>
              <a:t>（修饰动词）</a:t>
            </a:r>
            <a:endParaRPr lang="en-US" altLang="zh-CN" sz="3600" b="1">
              <a:solidFill>
                <a:srgbClr val="0000FF"/>
              </a:solidFill>
            </a:endParaRPr>
          </a:p>
        </p:txBody>
      </p:sp>
      <p:sp>
        <p:nvSpPr>
          <p:cNvPr id="11" name="Text Box 9"/>
          <p:cNvSpPr txBox="1">
            <a:spLocks noChangeArrowheads="1"/>
          </p:cNvSpPr>
          <p:nvPr/>
        </p:nvSpPr>
        <p:spPr bwMode="auto">
          <a:xfrm>
            <a:off x="576263" y="830263"/>
            <a:ext cx="802798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t>e.g. We </a:t>
            </a:r>
            <a:r>
              <a:rPr lang="en-US" altLang="zh-CN" sz="3600" b="1">
                <a:solidFill>
                  <a:srgbClr val="FF0000"/>
                </a:solidFill>
              </a:rPr>
              <a:t>truly</a:t>
            </a:r>
            <a:r>
              <a:rPr lang="en-US" altLang="zh-CN" sz="3600" b="1"/>
              <a:t> saw the UFO that day.</a:t>
            </a:r>
          </a:p>
          <a:p>
            <a:pPr eaLnBrk="1" hangingPunct="1">
              <a:lnSpc>
                <a:spcPct val="120000"/>
              </a:lnSpc>
            </a:pPr>
            <a:r>
              <a:rPr lang="zh-CN" altLang="en-US" sz="3600" b="1"/>
              <a:t>       那天我们确实看到过不明飞行物。</a:t>
            </a:r>
            <a:r>
              <a:rPr lang="en-US" altLang="zh-CN" sz="3600" b="1"/>
              <a:t> </a:t>
            </a:r>
          </a:p>
        </p:txBody>
      </p:sp>
      <p:sp>
        <p:nvSpPr>
          <p:cNvPr id="13" name="Text Box 5"/>
          <p:cNvSpPr txBox="1">
            <a:spLocks noChangeArrowheads="1"/>
          </p:cNvSpPr>
          <p:nvPr/>
        </p:nvSpPr>
        <p:spPr bwMode="auto">
          <a:xfrm>
            <a:off x="576263" y="4622800"/>
            <a:ext cx="7596187"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1213" indent="-8112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t>e.g. I think their dream can </a:t>
            </a:r>
            <a:r>
              <a:rPr lang="en-US" altLang="zh-CN" sz="3600" b="1">
                <a:solidFill>
                  <a:srgbClr val="FF0000"/>
                </a:solidFill>
              </a:rPr>
              <a:t>come true</a:t>
            </a:r>
            <a:r>
              <a:rPr lang="en-US" altLang="zh-CN" sz="3600" b="1"/>
              <a:t> some day. </a:t>
            </a:r>
          </a:p>
          <a:p>
            <a:pPr eaLnBrk="1" hangingPunct="1">
              <a:lnSpc>
                <a:spcPct val="120000"/>
              </a:lnSpc>
            </a:pPr>
            <a:r>
              <a:rPr lang="zh-CN" altLang="en-US" sz="3600" b="1"/>
              <a:t>       我相信他们的梦想会成为现实。</a:t>
            </a:r>
            <a:endParaRPr lang="en-US" altLang="zh-CN" sz="3600" b="1"/>
          </a:p>
        </p:txBody>
      </p:sp>
      <p:sp>
        <p:nvSpPr>
          <p:cNvPr id="14" name="Text Box 6"/>
          <p:cNvSpPr txBox="1">
            <a:spLocks noChangeArrowheads="1"/>
          </p:cNvSpPr>
          <p:nvPr/>
        </p:nvSpPr>
        <p:spPr bwMode="auto">
          <a:xfrm>
            <a:off x="576263" y="2173288"/>
            <a:ext cx="435610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altLang="zh-CN" sz="3600" b="1">
                <a:solidFill>
                  <a:srgbClr val="0000FF"/>
                </a:solidFill>
              </a:rPr>
              <a:t>true  </a:t>
            </a:r>
            <a:r>
              <a:rPr lang="en-US" altLang="zh-CN" sz="3600" b="1" i="1">
                <a:solidFill>
                  <a:srgbClr val="0000FF"/>
                </a:solidFill>
              </a:rPr>
              <a:t>adj.</a:t>
            </a:r>
            <a:r>
              <a:rPr lang="en-US" altLang="zh-CN" sz="3600" b="1">
                <a:solidFill>
                  <a:srgbClr val="0000FF"/>
                </a:solidFill>
              </a:rPr>
              <a:t> </a:t>
            </a:r>
            <a:r>
              <a:rPr lang="zh-CN" altLang="en-US" sz="3600" b="1">
                <a:solidFill>
                  <a:srgbClr val="0000FF"/>
                </a:solidFill>
              </a:rPr>
              <a:t>真正的</a:t>
            </a:r>
            <a:endParaRPr lang="en-US" altLang="zh-CN" sz="3600" b="1">
              <a:solidFill>
                <a:srgbClr val="0000FF"/>
              </a:solidFill>
            </a:endParaRPr>
          </a:p>
        </p:txBody>
      </p:sp>
      <p:sp>
        <p:nvSpPr>
          <p:cNvPr id="9" name="Text Box 6"/>
          <p:cNvSpPr txBox="1">
            <a:spLocks noChangeArrowheads="1"/>
          </p:cNvSpPr>
          <p:nvPr/>
        </p:nvSpPr>
        <p:spPr bwMode="auto">
          <a:xfrm>
            <a:off x="539750" y="4046538"/>
            <a:ext cx="5795963"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altLang="zh-CN" sz="3600" b="1">
                <a:solidFill>
                  <a:srgbClr val="0000FF"/>
                </a:solidFill>
              </a:rPr>
              <a:t>come true  </a:t>
            </a:r>
            <a:r>
              <a:rPr lang="zh-CN" altLang="en-US" sz="3600" b="1">
                <a:solidFill>
                  <a:srgbClr val="0000FF"/>
                </a:solidFill>
              </a:rPr>
              <a:t>实现；成为现实</a:t>
            </a:r>
            <a:endParaRPr lang="en-US" altLang="zh-CN" sz="3600" b="1">
              <a:solidFill>
                <a:srgbClr val="0000FF"/>
              </a:solidFill>
            </a:endParaRPr>
          </a:p>
        </p:txBody>
      </p:sp>
      <p:sp>
        <p:nvSpPr>
          <p:cNvPr id="16" name="Text Box 5"/>
          <p:cNvSpPr txBox="1">
            <a:spLocks noChangeArrowheads="1"/>
          </p:cNvSpPr>
          <p:nvPr/>
        </p:nvSpPr>
        <p:spPr bwMode="auto">
          <a:xfrm>
            <a:off x="576263" y="2774950"/>
            <a:ext cx="8316912"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t>e.g. A </a:t>
            </a:r>
            <a:r>
              <a:rPr lang="en-US" altLang="zh-CN" sz="3600" b="1">
                <a:solidFill>
                  <a:srgbClr val="FF0000"/>
                </a:solidFill>
              </a:rPr>
              <a:t>true</a:t>
            </a:r>
            <a:r>
              <a:rPr lang="en-US" altLang="zh-CN" sz="3600" b="1"/>
              <a:t> friend should tell the truth. </a:t>
            </a:r>
          </a:p>
          <a:p>
            <a:pPr eaLnBrk="1" hangingPunct="1">
              <a:lnSpc>
                <a:spcPct val="120000"/>
              </a:lnSpc>
            </a:pPr>
            <a:r>
              <a:rPr lang="zh-CN" altLang="en-US" sz="3600" b="1"/>
              <a:t>      真正的朋友应当说真话。</a:t>
            </a:r>
            <a:endParaRPr lang="en-US" altLang="zh-CN" sz="3600" b="1"/>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randombar(horizontal)">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9"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323850" y="2205038"/>
            <a:ext cx="8423275"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5000"/>
              </a:lnSpc>
            </a:pPr>
            <a:r>
              <a:rPr lang="en-US" altLang="zh-CN" sz="3600" b="1"/>
              <a:t>1. A good friend is like a mirror.</a:t>
            </a:r>
          </a:p>
          <a:p>
            <a:pPr eaLnBrk="1" hangingPunct="1">
              <a:lnSpc>
                <a:spcPct val="125000"/>
              </a:lnSpc>
              <a:buFontTx/>
              <a:buChar char="•"/>
            </a:pPr>
            <a:endParaRPr lang="en-US" altLang="zh-CN" sz="3600" b="1"/>
          </a:p>
          <a:p>
            <a:pPr eaLnBrk="1" hangingPunct="1">
              <a:lnSpc>
                <a:spcPct val="125000"/>
              </a:lnSpc>
            </a:pPr>
            <a:r>
              <a:rPr lang="en-US" altLang="zh-CN" sz="3600" b="1"/>
              <a:t>2. Friends are like books – you don’t need </a:t>
            </a:r>
          </a:p>
          <a:p>
            <a:pPr eaLnBrk="1" hangingPunct="1">
              <a:lnSpc>
                <a:spcPct val="125000"/>
              </a:lnSpc>
            </a:pPr>
            <a:r>
              <a:rPr lang="en-US" altLang="zh-CN" sz="3600" b="1"/>
              <a:t>    a lot of them as long as they’re good.</a:t>
            </a:r>
          </a:p>
          <a:p>
            <a:pPr eaLnBrk="1" hangingPunct="1">
              <a:lnSpc>
                <a:spcPct val="125000"/>
              </a:lnSpc>
            </a:pPr>
            <a:r>
              <a:rPr lang="en-US" altLang="zh-CN" sz="3600" b="1"/>
              <a:t>   </a:t>
            </a:r>
          </a:p>
        </p:txBody>
      </p:sp>
      <p:sp>
        <p:nvSpPr>
          <p:cNvPr id="4" name="Text Box 5"/>
          <p:cNvSpPr txBox="1">
            <a:spLocks noChangeArrowheads="1"/>
          </p:cNvSpPr>
          <p:nvPr/>
        </p:nvSpPr>
        <p:spPr bwMode="auto">
          <a:xfrm>
            <a:off x="755650" y="4868863"/>
            <a:ext cx="80645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5000"/>
              </a:lnSpc>
              <a:spcBef>
                <a:spcPct val="50000"/>
              </a:spcBef>
            </a:pPr>
            <a:r>
              <a:rPr lang="zh-CN" altLang="en-US" sz="3600" b="1">
                <a:solidFill>
                  <a:srgbClr val="FF0000"/>
                </a:solidFill>
                <a:latin typeface="宋体" pitchFamily="2" charset="-122"/>
              </a:rPr>
              <a:t>好朋友像书籍</a:t>
            </a:r>
            <a:r>
              <a:rPr lang="en-US" altLang="zh-CN" sz="3600" b="1">
                <a:solidFill>
                  <a:srgbClr val="FF0000"/>
                </a:solidFill>
                <a:latin typeface="宋体" pitchFamily="2" charset="-122"/>
              </a:rPr>
              <a:t>—</a:t>
            </a:r>
            <a:r>
              <a:rPr lang="zh-CN" altLang="en-US" sz="3600" b="1">
                <a:solidFill>
                  <a:srgbClr val="FF0000"/>
                </a:solidFill>
                <a:latin typeface="宋体" pitchFamily="2" charset="-122"/>
              </a:rPr>
              <a:t>只要他们优良，无需太多。</a:t>
            </a:r>
            <a:endParaRPr lang="en-US" altLang="zh-CN" sz="3600" b="1">
              <a:solidFill>
                <a:srgbClr val="FF0000"/>
              </a:solidFill>
              <a:latin typeface="宋体" pitchFamily="2" charset="-122"/>
            </a:endParaRPr>
          </a:p>
        </p:txBody>
      </p:sp>
      <p:sp>
        <p:nvSpPr>
          <p:cNvPr id="5" name="Text Box 6"/>
          <p:cNvSpPr txBox="1">
            <a:spLocks noChangeArrowheads="1"/>
          </p:cNvSpPr>
          <p:nvPr/>
        </p:nvSpPr>
        <p:spPr bwMode="auto">
          <a:xfrm>
            <a:off x="755650" y="3003550"/>
            <a:ext cx="66960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3600" b="1">
                <a:solidFill>
                  <a:srgbClr val="FF0000"/>
                </a:solidFill>
                <a:latin typeface="宋体" pitchFamily="2" charset="-122"/>
              </a:rPr>
              <a:t>好朋友就像一面镜子。</a:t>
            </a:r>
            <a:endParaRPr lang="en-US" altLang="zh-CN" sz="3600" b="1">
              <a:solidFill>
                <a:srgbClr val="FF0000"/>
              </a:solidFill>
              <a:latin typeface="宋体" pitchFamily="2" charset="-122"/>
            </a:endParaRPr>
          </a:p>
        </p:txBody>
      </p:sp>
      <p:sp>
        <p:nvSpPr>
          <p:cNvPr id="15" name="Text Box 5"/>
          <p:cNvSpPr txBox="1">
            <a:spLocks noChangeArrowheads="1"/>
          </p:cNvSpPr>
          <p:nvPr/>
        </p:nvSpPr>
        <p:spPr bwMode="auto">
          <a:xfrm>
            <a:off x="323850" y="1635125"/>
            <a:ext cx="8208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latin typeface="Arial" pitchFamily="34" charset="0"/>
              </a:rPr>
              <a:t>Translate these saying into Chinese. </a:t>
            </a:r>
          </a:p>
        </p:txBody>
      </p:sp>
      <p:sp>
        <p:nvSpPr>
          <p:cNvPr id="25609" name="WordArt 9" descr="纸袋"/>
          <p:cNvSpPr>
            <a:spLocks noChangeArrowheads="1" noChangeShapeType="1" noTextEdit="1"/>
          </p:cNvSpPr>
          <p:nvPr/>
        </p:nvSpPr>
        <p:spPr bwMode="auto">
          <a:xfrm>
            <a:off x="3130550" y="549275"/>
            <a:ext cx="3025775" cy="922338"/>
          </a:xfrm>
          <a:prstGeom prst="rect">
            <a:avLst/>
          </a:prstGeom>
        </p:spPr>
        <p:txBody>
          <a:bodyPr wrap="none" fromWordArt="1">
            <a:prstTxWarp prst="textPlain">
              <a:avLst>
                <a:gd name="adj" fmla="val 50000"/>
              </a:avLst>
            </a:prstTxWarp>
          </a:bodyPr>
          <a:lstStyle/>
          <a:p>
            <a:pPr algn="ctr"/>
            <a:r>
              <a:rPr lang="en-US" altLang="zh-CN" sz="36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Arial"/>
                <a:cs typeface="Arial"/>
              </a:rPr>
              <a:t>Exercises</a:t>
            </a:r>
            <a:endParaRPr lang="zh-CN" altLang="en-US" sz="36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Arial"/>
              <a:cs typeface="Arial"/>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5609"/>
                                        </p:tgtEl>
                                        <p:attrNameLst>
                                          <p:attrName>style.visibility</p:attrName>
                                        </p:attrNameLst>
                                      </p:cBhvr>
                                      <p:to>
                                        <p:strVal val="visible"/>
                                      </p:to>
                                    </p:set>
                                    <p:animEffect transition="in" filter="blinds(horizontal)">
                                      <p:cBhvr>
                                        <p:cTn id="7" dur="500"/>
                                        <p:tgtEl>
                                          <p:spTgt spid="256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5" grpId="0"/>
      <p:bldP spid="2560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1223963" y="4714875"/>
            <a:ext cx="6948487"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zh-CN" altLang="en-US" sz="3600" b="1">
                <a:solidFill>
                  <a:srgbClr val="FF0000"/>
                </a:solidFill>
                <a:latin typeface="宋体" pitchFamily="2" charset="-122"/>
              </a:rPr>
              <a:t>真正的朋友会握你的手，打动你的心弦。</a:t>
            </a:r>
            <a:endParaRPr lang="en-US" altLang="zh-CN" sz="3600" b="1">
              <a:solidFill>
                <a:srgbClr val="FF0000"/>
              </a:solidFill>
              <a:latin typeface="宋体" pitchFamily="2" charset="-122"/>
            </a:endParaRPr>
          </a:p>
        </p:txBody>
      </p:sp>
      <p:sp>
        <p:nvSpPr>
          <p:cNvPr id="53253" name="Rectangle 5"/>
          <p:cNvSpPr>
            <a:spLocks noChangeArrowheads="1"/>
          </p:cNvSpPr>
          <p:nvPr/>
        </p:nvSpPr>
        <p:spPr bwMode="auto">
          <a:xfrm>
            <a:off x="863600" y="549275"/>
            <a:ext cx="7056438" cy="437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42913" indent="-442913">
              <a:lnSpc>
                <a:spcPct val="130000"/>
              </a:lnSpc>
            </a:pPr>
            <a:r>
              <a:rPr lang="en-US" altLang="zh-CN" sz="3600" b="1"/>
              <a:t>3. My best friend helps to bring out the best in me.  </a:t>
            </a:r>
          </a:p>
          <a:p>
            <a:pPr marL="442913" indent="-442913">
              <a:lnSpc>
                <a:spcPct val="130000"/>
              </a:lnSpc>
            </a:pPr>
            <a:endParaRPr lang="en-US" altLang="zh-CN" sz="3600" b="1"/>
          </a:p>
          <a:p>
            <a:pPr marL="442913" indent="-442913">
              <a:lnSpc>
                <a:spcPct val="130000"/>
              </a:lnSpc>
            </a:pPr>
            <a:endParaRPr lang="en-US" altLang="zh-CN" sz="3600" b="1"/>
          </a:p>
          <a:p>
            <a:pPr marL="442913" indent="-442913">
              <a:lnSpc>
                <a:spcPct val="130000"/>
              </a:lnSpc>
            </a:pPr>
            <a:r>
              <a:rPr lang="en-US" altLang="zh-CN" sz="3600" b="1"/>
              <a:t>4. A true friend reaches for your hand and touches your heart. </a:t>
            </a:r>
          </a:p>
        </p:txBody>
      </p:sp>
      <p:sp>
        <p:nvSpPr>
          <p:cNvPr id="6" name="Text Box 8"/>
          <p:cNvSpPr txBox="1">
            <a:spLocks noChangeArrowheads="1"/>
          </p:cNvSpPr>
          <p:nvPr/>
        </p:nvSpPr>
        <p:spPr bwMode="auto">
          <a:xfrm>
            <a:off x="1223963" y="1979613"/>
            <a:ext cx="6913562"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zh-CN" altLang="en-US" sz="3600" b="1">
                <a:solidFill>
                  <a:srgbClr val="FF0000"/>
                </a:solidFill>
                <a:latin typeface="宋体" pitchFamily="2" charset="-122"/>
              </a:rPr>
              <a:t>好朋友帮我将自己最好的一面发挥出来。</a:t>
            </a:r>
            <a:endParaRPr lang="en-US" altLang="zh-CN" sz="3600" b="1">
              <a:solidFill>
                <a:srgbClr val="FF0000"/>
              </a:solidFill>
              <a:latin typeface="宋体" pitchFamily="2" charset="-122"/>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53253"/>
                                        </p:tgtEl>
                                        <p:attrNameLst>
                                          <p:attrName>style.visibility</p:attrName>
                                        </p:attrNameLst>
                                      </p:cBhvr>
                                      <p:to>
                                        <p:strVal val="visible"/>
                                      </p:to>
                                    </p:set>
                                    <p:animEffect transition="in" filter="wedge">
                                      <p:cBhvr>
                                        <p:cTn id="7" dur="500"/>
                                        <p:tgtEl>
                                          <p:spTgt spid="532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3253"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WordArt 4"/>
          <p:cNvSpPr>
            <a:spLocks noChangeArrowheads="1" noChangeShapeType="1" noTextEdit="1"/>
          </p:cNvSpPr>
          <p:nvPr/>
        </p:nvSpPr>
        <p:spPr bwMode="auto">
          <a:xfrm>
            <a:off x="2482850" y="936625"/>
            <a:ext cx="4321175" cy="1052513"/>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en-US" altLang="zh-CN" sz="4000" b="1" kern="10">
                <a:ln w="9525">
                  <a:round/>
                  <a:headEnd/>
                  <a:tailEnd/>
                </a:ln>
                <a:gradFill rotWithShape="1">
                  <a:gsLst>
                    <a:gs pos="0">
                      <a:srgbClr val="FF00FF"/>
                    </a:gs>
                    <a:gs pos="100000">
                      <a:srgbClr val="FFBF00"/>
                    </a:gs>
                  </a:gsLst>
                  <a:lin ang="5400000" scaled="1"/>
                </a:gradFill>
                <a:latin typeface="Arial"/>
                <a:cs typeface="Arial"/>
              </a:rPr>
              <a:t>Homework</a:t>
            </a:r>
            <a:endParaRPr lang="zh-CN" altLang="en-US" sz="4000" b="1" kern="10">
              <a:ln w="9525">
                <a:round/>
                <a:headEnd/>
                <a:tailEnd/>
              </a:ln>
              <a:gradFill rotWithShape="1">
                <a:gsLst>
                  <a:gs pos="0">
                    <a:srgbClr val="FF00FF"/>
                  </a:gs>
                  <a:gs pos="100000">
                    <a:srgbClr val="FFBF00"/>
                  </a:gs>
                </a:gsLst>
                <a:lin ang="5400000" scaled="1"/>
              </a:gradFill>
              <a:latin typeface="Arial"/>
              <a:cs typeface="Arial"/>
            </a:endParaRPr>
          </a:p>
        </p:txBody>
      </p:sp>
      <p:sp>
        <p:nvSpPr>
          <p:cNvPr id="3" name="Text Box 5"/>
          <p:cNvSpPr txBox="1">
            <a:spLocks noChangeArrowheads="1"/>
          </p:cNvSpPr>
          <p:nvPr/>
        </p:nvSpPr>
        <p:spPr bwMode="auto">
          <a:xfrm>
            <a:off x="323850" y="2428875"/>
            <a:ext cx="84963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2913" indent="-442913"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3600" b="1">
                <a:solidFill>
                  <a:srgbClr val="0000FF"/>
                </a:solidFill>
              </a:rPr>
              <a:t>1. Read the passages after class.</a:t>
            </a:r>
          </a:p>
          <a:p>
            <a:pPr eaLnBrk="1" hangingPunct="1">
              <a:lnSpc>
                <a:spcPct val="130000"/>
              </a:lnSpc>
            </a:pPr>
            <a:r>
              <a:rPr lang="en-US" altLang="zh-CN" sz="3600" b="1">
                <a:solidFill>
                  <a:srgbClr val="0000FF"/>
                </a:solidFill>
              </a:rPr>
              <a:t>2. Make sentences with the phrase below:</a:t>
            </a:r>
          </a:p>
          <a:p>
            <a:pPr eaLnBrk="1" hangingPunct="1">
              <a:lnSpc>
                <a:spcPct val="130000"/>
              </a:lnSpc>
            </a:pPr>
            <a:r>
              <a:rPr lang="en-US" altLang="zh-CN" sz="3600" b="1">
                <a:solidFill>
                  <a:srgbClr val="0000FF"/>
                </a:solidFill>
              </a:rPr>
              <a:t>    </a:t>
            </a:r>
            <a:r>
              <a:rPr lang="en-US" altLang="zh-CN" sz="3600" b="1">
                <a:solidFill>
                  <a:schemeClr val="tx2"/>
                </a:solidFill>
              </a:rPr>
              <a:t>as long as; be different from; bring out; be similar to; in fact; make sb. do …; It’s (not) necessary to do …</a:t>
            </a:r>
            <a:endParaRPr lang="en-US" altLang="zh-CN" sz="3600" b="1">
              <a:solidFill>
                <a:srgbClr val="0000FF"/>
              </a:solidFill>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7" name="WordArt 4"/>
          <p:cNvSpPr>
            <a:spLocks noChangeArrowheads="1" noChangeShapeType="1" noTextEdit="1"/>
          </p:cNvSpPr>
          <p:nvPr/>
        </p:nvSpPr>
        <p:spPr bwMode="auto">
          <a:xfrm>
            <a:off x="250825" y="1485900"/>
            <a:ext cx="8496300" cy="1943100"/>
          </a:xfrm>
          <a:prstGeom prst="rect">
            <a:avLst/>
          </a:prstGeom>
        </p:spPr>
        <p:txBody>
          <a:bodyPr wrap="none" fromWordArt="1">
            <a:prstTxWarp prst="textPlain">
              <a:avLst>
                <a:gd name="adj" fmla="val 50000"/>
              </a:avLst>
            </a:prstTxWarp>
          </a:bodyPr>
          <a:lstStyle/>
          <a:p>
            <a:pPr algn="ctr"/>
            <a:r>
              <a:rPr lang="en-US" altLang="zh-CN" sz="4000" b="1" kern="10">
                <a:ln w="19050">
                  <a:solidFill>
                    <a:srgbClr val="FF0000"/>
                  </a:solidFill>
                  <a:round/>
                  <a:headEnd/>
                  <a:tailEnd/>
                </a:ln>
                <a:solidFill>
                  <a:srgbClr val="0066FF"/>
                </a:solidFill>
                <a:effectLst>
                  <a:outerShdw dist="35921" dir="2700000" algn="ctr" rotWithShape="0">
                    <a:srgbClr val="990000"/>
                  </a:outerShdw>
                </a:effectLst>
                <a:latin typeface="Arial"/>
                <a:cs typeface="Arial"/>
              </a:rPr>
              <a:t>Thank you!</a:t>
            </a:r>
            <a:endParaRPr lang="zh-CN" altLang="en-US" sz="4000" b="1" kern="10">
              <a:ln w="19050">
                <a:solidFill>
                  <a:srgbClr val="FF0000"/>
                </a:solidFill>
                <a:round/>
                <a:headEnd/>
                <a:tailEnd/>
              </a:ln>
              <a:solidFill>
                <a:srgbClr val="0066FF"/>
              </a:solidFill>
              <a:effectLst>
                <a:outerShdw dist="35921" dir="2700000" algn="ctr" rotWithShape="0">
                  <a:srgbClr val="990000"/>
                </a:outerShdw>
              </a:effectLst>
              <a:latin typeface="Arial"/>
              <a:cs typeface="Aria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8677"/>
                                        </p:tgtEl>
                                        <p:attrNameLst>
                                          <p:attrName>style.visibility</p:attrName>
                                        </p:attrNameLst>
                                      </p:cBhvr>
                                      <p:to>
                                        <p:strVal val="visible"/>
                                      </p:to>
                                    </p:set>
                                    <p:animEffect transition="in" filter="blinds(horizontal)">
                                      <p:cBhvr>
                                        <p:cTn id="7"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WordArt 4"/>
          <p:cNvSpPr>
            <a:spLocks noChangeArrowheads="1" noChangeShapeType="1" noTextEdit="1"/>
          </p:cNvSpPr>
          <p:nvPr/>
        </p:nvSpPr>
        <p:spPr bwMode="auto">
          <a:xfrm>
            <a:off x="323850" y="333375"/>
            <a:ext cx="3348038" cy="981075"/>
          </a:xfrm>
          <a:prstGeom prst="rect">
            <a:avLst/>
          </a:prstGeom>
        </p:spPr>
        <p:txBody>
          <a:bodyPr wrap="none" fromWordArt="1">
            <a:prstTxWarp prst="textWave1">
              <a:avLst>
                <a:gd name="adj1" fmla="val 12500"/>
                <a:gd name="adj2" fmla="val 0"/>
              </a:avLst>
            </a:prstTxWarp>
            <a:scene3d>
              <a:camera prst="legacyObliqueTopLeft"/>
              <a:lightRig rig="legacyNormal3" dir="r"/>
            </a:scene3d>
            <a:sp3d extrusionH="201600" prstMaterial="legacyMatte">
              <a:extrusionClr>
                <a:srgbClr val="0066CC"/>
              </a:extrusionClr>
            </a:sp3d>
          </a:bodyPr>
          <a:lstStyle/>
          <a:p>
            <a:pPr algn="ctr"/>
            <a:r>
              <a:rPr lang="en-US" altLang="zh-CN" sz="4000" b="1" kern="10">
                <a:ln w="9525">
                  <a:round/>
                  <a:headEnd/>
                  <a:tailEnd/>
                </a:ln>
                <a:solidFill>
                  <a:srgbClr val="FFFF00"/>
                </a:solidFill>
                <a:latin typeface="Arial"/>
                <a:cs typeface="Arial"/>
              </a:rPr>
              <a:t>Review</a:t>
            </a:r>
            <a:endParaRPr lang="zh-CN" altLang="en-US" sz="4000" b="1" kern="10">
              <a:ln w="9525">
                <a:round/>
                <a:headEnd/>
                <a:tailEnd/>
              </a:ln>
              <a:solidFill>
                <a:srgbClr val="FFFF00"/>
              </a:solidFill>
              <a:latin typeface="Arial"/>
              <a:cs typeface="Arial"/>
            </a:endParaRPr>
          </a:p>
        </p:txBody>
      </p:sp>
      <p:sp>
        <p:nvSpPr>
          <p:cNvPr id="5125" name="Text Box 5"/>
          <p:cNvSpPr txBox="1">
            <a:spLocks noChangeArrowheads="1"/>
          </p:cNvSpPr>
          <p:nvPr/>
        </p:nvSpPr>
        <p:spPr bwMode="auto">
          <a:xfrm>
            <a:off x="827088" y="3716338"/>
            <a:ext cx="7345362"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pPr>
            <a:r>
              <a:rPr lang="en-US" altLang="zh-CN" sz="2400" b="1">
                <a:solidFill>
                  <a:srgbClr val="FF0000"/>
                </a:solidFill>
                <a:cs typeface="Times New Roman" pitchFamily="18" charset="0"/>
              </a:rPr>
              <a:t>Yes. I’m more outgoing now than </a:t>
            </a:r>
            <a:r>
              <a:rPr lang="en-US" altLang="zh-CN" sz="2400" b="1">
                <a:solidFill>
                  <a:srgbClr val="009900"/>
                </a:solidFill>
                <a:cs typeface="Times New Roman" pitchFamily="18" charset="0"/>
              </a:rPr>
              <a:t>I was two years ago. </a:t>
            </a:r>
          </a:p>
        </p:txBody>
      </p:sp>
      <p:sp>
        <p:nvSpPr>
          <p:cNvPr id="5126" name="Text Box 6"/>
          <p:cNvSpPr txBox="1">
            <a:spLocks noChangeArrowheads="1"/>
          </p:cNvSpPr>
          <p:nvPr/>
        </p:nvSpPr>
        <p:spPr bwMode="auto">
          <a:xfrm>
            <a:off x="755650" y="3213100"/>
            <a:ext cx="7488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b="1"/>
              <a:t>2. Are you more outgoing now? </a:t>
            </a:r>
          </a:p>
        </p:txBody>
      </p:sp>
      <p:sp>
        <p:nvSpPr>
          <p:cNvPr id="5130" name="Text Box 10"/>
          <p:cNvSpPr txBox="1">
            <a:spLocks noChangeArrowheads="1"/>
          </p:cNvSpPr>
          <p:nvPr/>
        </p:nvSpPr>
        <p:spPr bwMode="auto">
          <a:xfrm>
            <a:off x="755650" y="4292600"/>
            <a:ext cx="6697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2400" b="1"/>
              <a:t>3. Do you study English harder? </a:t>
            </a:r>
          </a:p>
        </p:txBody>
      </p:sp>
      <p:sp>
        <p:nvSpPr>
          <p:cNvPr id="9" name="Text Box 5"/>
          <p:cNvSpPr txBox="1">
            <a:spLocks noChangeArrowheads="1"/>
          </p:cNvSpPr>
          <p:nvPr/>
        </p:nvSpPr>
        <p:spPr bwMode="auto">
          <a:xfrm>
            <a:off x="539750" y="1196975"/>
            <a:ext cx="57610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2800" b="1">
                <a:solidFill>
                  <a:srgbClr val="0000FF"/>
                </a:solidFill>
              </a:rPr>
              <a:t>与两年前的自我进行比较。</a:t>
            </a:r>
            <a:endParaRPr lang="en-US" altLang="zh-CN" sz="2800" b="1">
              <a:solidFill>
                <a:srgbClr val="0000FF"/>
              </a:solidFill>
            </a:endParaRPr>
          </a:p>
        </p:txBody>
      </p:sp>
      <p:sp>
        <p:nvSpPr>
          <p:cNvPr id="8" name="Rectangle 12"/>
          <p:cNvSpPr>
            <a:spLocks noChangeArrowheads="1"/>
          </p:cNvSpPr>
          <p:nvPr/>
        </p:nvSpPr>
        <p:spPr bwMode="auto">
          <a:xfrm>
            <a:off x="755650" y="2133600"/>
            <a:ext cx="7129463"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42913" indent="-442913">
              <a:lnSpc>
                <a:spcPct val="130000"/>
              </a:lnSpc>
            </a:pPr>
            <a:r>
              <a:rPr lang="en-US" altLang="zh-CN" sz="2400" b="1">
                <a:cs typeface="Times New Roman" pitchFamily="18" charset="0"/>
              </a:rPr>
              <a:t>1. Are you taller?</a:t>
            </a:r>
          </a:p>
        </p:txBody>
      </p:sp>
      <p:pic>
        <p:nvPicPr>
          <p:cNvPr id="10" name="Picture 7" descr="re_4f5f908d691d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025" y="1341438"/>
            <a:ext cx="1152525"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7"/>
          <p:cNvSpPr txBox="1">
            <a:spLocks noChangeArrowheads="1"/>
          </p:cNvSpPr>
          <p:nvPr/>
        </p:nvSpPr>
        <p:spPr bwMode="auto">
          <a:xfrm>
            <a:off x="395288" y="4868863"/>
            <a:ext cx="849788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30000"/>
              </a:lnSpc>
              <a:spcBef>
                <a:spcPct val="50000"/>
              </a:spcBef>
            </a:pPr>
            <a:r>
              <a:rPr lang="en-US" altLang="zh-CN" sz="2400" b="1">
                <a:solidFill>
                  <a:srgbClr val="FF0000"/>
                </a:solidFill>
              </a:rPr>
              <a:t>Yes, I do. I study English harder now than </a:t>
            </a:r>
            <a:r>
              <a:rPr lang="en-US" altLang="zh-CN" sz="2400" b="1">
                <a:solidFill>
                  <a:srgbClr val="009900"/>
                </a:solidFill>
              </a:rPr>
              <a:t>I was two years ago</a:t>
            </a:r>
            <a:r>
              <a:rPr lang="en-US" altLang="zh-CN" sz="2400" b="1">
                <a:solidFill>
                  <a:srgbClr val="FF0000"/>
                </a:solidFill>
              </a:rPr>
              <a:t>. </a:t>
            </a:r>
          </a:p>
        </p:txBody>
      </p:sp>
      <p:sp>
        <p:nvSpPr>
          <p:cNvPr id="12" name="TextBox 11"/>
          <p:cNvSpPr txBox="1">
            <a:spLocks noChangeArrowheads="1"/>
          </p:cNvSpPr>
          <p:nvPr/>
        </p:nvSpPr>
        <p:spPr bwMode="auto">
          <a:xfrm>
            <a:off x="900113" y="2636838"/>
            <a:ext cx="7881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r>
              <a:rPr lang="en-US" altLang="zh-CN" sz="2400" b="1">
                <a:cs typeface="Times New Roman" pitchFamily="18" charset="0"/>
              </a:rPr>
              <a:t> </a:t>
            </a:r>
            <a:r>
              <a:rPr lang="en-US" altLang="zh-CN" sz="2400" b="1">
                <a:solidFill>
                  <a:srgbClr val="FF0000"/>
                </a:solidFill>
                <a:cs typeface="Times New Roman" pitchFamily="18" charset="0"/>
              </a:rPr>
              <a:t>Yes, I am. I’m taller now than </a:t>
            </a:r>
            <a:r>
              <a:rPr lang="en-US" altLang="zh-CN" sz="2400" b="1">
                <a:solidFill>
                  <a:srgbClr val="009900"/>
                </a:solidFill>
                <a:cs typeface="Times New Roman" pitchFamily="18" charset="0"/>
              </a:rPr>
              <a:t>I was two years ago</a:t>
            </a:r>
            <a:r>
              <a:rPr lang="en-US" altLang="zh-CN" sz="2400" b="1">
                <a:solidFill>
                  <a:srgbClr val="FF0000"/>
                </a:solidFill>
                <a:cs typeface="Times New Roman" pitchFamily="18" charset="0"/>
              </a:rPr>
              <a:t>.             </a:t>
            </a:r>
            <a:endParaRPr lang="zh-CN" altLang="en-US" sz="240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5126"/>
                                        </p:tgtEl>
                                        <p:attrNameLst>
                                          <p:attrName>style.visibility</p:attrName>
                                        </p:attrNameLst>
                                      </p:cBhvr>
                                      <p:to>
                                        <p:strVal val="visible"/>
                                      </p:to>
                                    </p:set>
                                    <p:anim calcmode="lin" valueType="num">
                                      <p:cBhvr additive="base">
                                        <p:cTn id="32" dur="500" fill="hold"/>
                                        <p:tgtEl>
                                          <p:spTgt spid="5126"/>
                                        </p:tgtEl>
                                        <p:attrNameLst>
                                          <p:attrName>ppt_x</p:attrName>
                                        </p:attrNameLst>
                                      </p:cBhvr>
                                      <p:tavLst>
                                        <p:tav tm="0">
                                          <p:val>
                                            <p:strVal val="#ppt_x"/>
                                          </p:val>
                                        </p:tav>
                                        <p:tav tm="100000">
                                          <p:val>
                                            <p:strVal val="#ppt_x"/>
                                          </p:val>
                                        </p:tav>
                                      </p:tavLst>
                                    </p:anim>
                                    <p:anim calcmode="lin" valueType="num">
                                      <p:cBhvr additive="base">
                                        <p:cTn id="33" dur="500" fill="hold"/>
                                        <p:tgtEl>
                                          <p:spTgt spid="5126"/>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5125"/>
                                        </p:tgtEl>
                                        <p:attrNameLst>
                                          <p:attrName>style.visibility</p:attrName>
                                        </p:attrNameLst>
                                      </p:cBhvr>
                                      <p:to>
                                        <p:strVal val="visible"/>
                                      </p:to>
                                    </p:set>
                                    <p:anim calcmode="lin" valueType="num">
                                      <p:cBhvr additive="base">
                                        <p:cTn id="38" dur="500" fill="hold"/>
                                        <p:tgtEl>
                                          <p:spTgt spid="5125"/>
                                        </p:tgtEl>
                                        <p:attrNameLst>
                                          <p:attrName>ppt_x</p:attrName>
                                        </p:attrNameLst>
                                      </p:cBhvr>
                                      <p:tavLst>
                                        <p:tav tm="0">
                                          <p:val>
                                            <p:strVal val="#ppt_x"/>
                                          </p:val>
                                        </p:tav>
                                        <p:tav tm="100000">
                                          <p:val>
                                            <p:strVal val="#ppt_x"/>
                                          </p:val>
                                        </p:tav>
                                      </p:tavLst>
                                    </p:anim>
                                    <p:anim calcmode="lin" valueType="num">
                                      <p:cBhvr additive="base">
                                        <p:cTn id="39"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5130"/>
                                        </p:tgtEl>
                                        <p:attrNameLst>
                                          <p:attrName>style.visibility</p:attrName>
                                        </p:attrNameLst>
                                      </p:cBhvr>
                                      <p:to>
                                        <p:strVal val="visible"/>
                                      </p:to>
                                    </p:set>
                                    <p:anim calcmode="lin" valueType="num">
                                      <p:cBhvr additive="base">
                                        <p:cTn id="44" dur="500" fill="hold"/>
                                        <p:tgtEl>
                                          <p:spTgt spid="5130"/>
                                        </p:tgtEl>
                                        <p:attrNameLst>
                                          <p:attrName>ppt_x</p:attrName>
                                        </p:attrNameLst>
                                      </p:cBhvr>
                                      <p:tavLst>
                                        <p:tav tm="0">
                                          <p:val>
                                            <p:strVal val="#ppt_x"/>
                                          </p:val>
                                        </p:tav>
                                        <p:tav tm="100000">
                                          <p:val>
                                            <p:strVal val="#ppt_x"/>
                                          </p:val>
                                        </p:tav>
                                      </p:tavLst>
                                    </p:anim>
                                    <p:anim calcmode="lin" valueType="num">
                                      <p:cBhvr additive="base">
                                        <p:cTn id="45" dur="500" fill="hold"/>
                                        <p:tgtEl>
                                          <p:spTgt spid="5130"/>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5125" grpId="0"/>
      <p:bldP spid="5126" grpId="0"/>
      <p:bldP spid="5130" grpId="0"/>
      <p:bldP spid="9" grpId="0"/>
      <p:bldP spid="8"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827088" y="2341563"/>
            <a:ext cx="70913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0000"/>
                </a:solidFill>
              </a:rPr>
              <a:t>My mom is funnier than my dad. </a:t>
            </a:r>
          </a:p>
        </p:txBody>
      </p:sp>
      <p:sp>
        <p:nvSpPr>
          <p:cNvPr id="6149" name="Text Box 5"/>
          <p:cNvSpPr txBox="1">
            <a:spLocks noChangeArrowheads="1"/>
          </p:cNvSpPr>
          <p:nvPr/>
        </p:nvSpPr>
        <p:spPr bwMode="auto">
          <a:xfrm>
            <a:off x="323850" y="1693863"/>
            <a:ext cx="84963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1. Who is funnier, your mom or your dad?</a:t>
            </a:r>
          </a:p>
        </p:txBody>
      </p:sp>
      <p:sp>
        <p:nvSpPr>
          <p:cNvPr id="6151" name="Text Box 7"/>
          <p:cNvSpPr txBox="1">
            <a:spLocks noChangeArrowheads="1"/>
          </p:cNvSpPr>
          <p:nvPr/>
        </p:nvSpPr>
        <p:spPr bwMode="auto">
          <a:xfrm>
            <a:off x="396875" y="3060700"/>
            <a:ext cx="57610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2. Who works harder?</a:t>
            </a:r>
          </a:p>
        </p:txBody>
      </p:sp>
      <p:sp>
        <p:nvSpPr>
          <p:cNvPr id="6152" name="Text Box 8"/>
          <p:cNvSpPr txBox="1">
            <a:spLocks noChangeArrowheads="1"/>
          </p:cNvSpPr>
          <p:nvPr/>
        </p:nvSpPr>
        <p:spPr bwMode="auto">
          <a:xfrm>
            <a:off x="396875" y="3860800"/>
            <a:ext cx="4643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3. Who sings better?</a:t>
            </a:r>
          </a:p>
        </p:txBody>
      </p:sp>
      <p:sp>
        <p:nvSpPr>
          <p:cNvPr id="9" name="Text Box 5"/>
          <p:cNvSpPr txBox="1">
            <a:spLocks noChangeArrowheads="1"/>
          </p:cNvSpPr>
          <p:nvPr/>
        </p:nvSpPr>
        <p:spPr bwMode="auto">
          <a:xfrm>
            <a:off x="323850" y="908050"/>
            <a:ext cx="5795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0000FF"/>
                </a:solidFill>
                <a:latin typeface="Arial" pitchFamily="34" charset="0"/>
              </a:rPr>
              <a:t>Talk about your parents.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6149"/>
                                        </p:tgtEl>
                                        <p:attrNameLst>
                                          <p:attrName>style.visibility</p:attrName>
                                        </p:attrNameLst>
                                      </p:cBhvr>
                                      <p:to>
                                        <p:strVal val="visible"/>
                                      </p:to>
                                    </p:set>
                                    <p:anim calcmode="lin" valueType="num">
                                      <p:cBhvr additive="base">
                                        <p:cTn id="15" dur="500" fill="hold"/>
                                        <p:tgtEl>
                                          <p:spTgt spid="6149"/>
                                        </p:tgtEl>
                                        <p:attrNameLst>
                                          <p:attrName>ppt_x</p:attrName>
                                        </p:attrNameLst>
                                      </p:cBhvr>
                                      <p:tavLst>
                                        <p:tav tm="0">
                                          <p:val>
                                            <p:strVal val="1+#ppt_w/2"/>
                                          </p:val>
                                        </p:tav>
                                        <p:tav tm="100000">
                                          <p:val>
                                            <p:strVal val="#ppt_x"/>
                                          </p:val>
                                        </p:tav>
                                      </p:tavLst>
                                    </p:anim>
                                    <p:anim calcmode="lin" valueType="num">
                                      <p:cBhvr additive="base">
                                        <p:cTn id="16"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diamond(in)">
                                      <p:cBhvr>
                                        <p:cTn id="21" dur="500"/>
                                        <p:tgtEl>
                                          <p:spTgt spid="614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151"/>
                                        </p:tgtEl>
                                        <p:attrNameLst>
                                          <p:attrName>style.visibility</p:attrName>
                                        </p:attrNameLst>
                                      </p:cBhvr>
                                      <p:to>
                                        <p:strVal val="visible"/>
                                      </p:to>
                                    </p:set>
                                    <p:anim calcmode="lin" valueType="num">
                                      <p:cBhvr additive="base">
                                        <p:cTn id="26" dur="500" fill="hold"/>
                                        <p:tgtEl>
                                          <p:spTgt spid="6151"/>
                                        </p:tgtEl>
                                        <p:attrNameLst>
                                          <p:attrName>ppt_x</p:attrName>
                                        </p:attrNameLst>
                                      </p:cBhvr>
                                      <p:tavLst>
                                        <p:tav tm="0">
                                          <p:val>
                                            <p:strVal val="#ppt_x"/>
                                          </p:val>
                                        </p:tav>
                                        <p:tav tm="100000">
                                          <p:val>
                                            <p:strVal val="#ppt_x"/>
                                          </p:val>
                                        </p:tav>
                                      </p:tavLst>
                                    </p:anim>
                                    <p:anim calcmode="lin" valueType="num">
                                      <p:cBhvr additive="base">
                                        <p:cTn id="27"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152"/>
                                        </p:tgtEl>
                                        <p:attrNameLst>
                                          <p:attrName>style.visibility</p:attrName>
                                        </p:attrNameLst>
                                      </p:cBhvr>
                                      <p:to>
                                        <p:strVal val="visible"/>
                                      </p:to>
                                    </p:set>
                                    <p:anim calcmode="lin" valueType="num">
                                      <p:cBhvr additive="base">
                                        <p:cTn id="32" dur="500" fill="hold"/>
                                        <p:tgtEl>
                                          <p:spTgt spid="6152"/>
                                        </p:tgtEl>
                                        <p:attrNameLst>
                                          <p:attrName>ppt_x</p:attrName>
                                        </p:attrNameLst>
                                      </p:cBhvr>
                                      <p:tavLst>
                                        <p:tav tm="0">
                                          <p:val>
                                            <p:strVal val="#ppt_x"/>
                                          </p:val>
                                        </p:tav>
                                        <p:tav tm="100000">
                                          <p:val>
                                            <p:strVal val="#ppt_x"/>
                                          </p:val>
                                        </p:tav>
                                      </p:tavLst>
                                    </p:anim>
                                    <p:anim calcmode="lin" valueType="num">
                                      <p:cBhvr additive="base">
                                        <p:cTn id="33" dur="500" fill="hold"/>
                                        <p:tgtEl>
                                          <p:spTgt spid="61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9" grpId="0"/>
      <p:bldP spid="6151" grpId="0"/>
      <p:bldP spid="615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WordArt 4"/>
          <p:cNvSpPr>
            <a:spLocks noChangeArrowheads="1" noChangeShapeType="1" noTextEdit="1"/>
          </p:cNvSpPr>
          <p:nvPr/>
        </p:nvSpPr>
        <p:spPr bwMode="auto">
          <a:xfrm>
            <a:off x="2987675" y="261938"/>
            <a:ext cx="2952750" cy="790575"/>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a:solidFill>
                    <a:srgbClr val="000099"/>
                  </a:solidFill>
                  <a:round/>
                  <a:headEnd/>
                  <a:tailEnd/>
                </a:ln>
                <a:solidFill>
                  <a:srgbClr val="FF00FF"/>
                </a:solidFill>
                <a:effectLst>
                  <a:outerShdw dist="125724" dir="18900000" algn="ctr" rotWithShape="0">
                    <a:srgbClr val="000099"/>
                  </a:outerShdw>
                </a:effectLst>
                <a:latin typeface="Arial"/>
                <a:cs typeface="Arial"/>
              </a:rPr>
              <a:t>Lead-in</a:t>
            </a:r>
            <a:endParaRPr lang="zh-CN" altLang="en-US" sz="4000" b="1" kern="10" spc="-400">
              <a:ln w="12700">
                <a:solidFill>
                  <a:srgbClr val="000099"/>
                </a:solidFill>
                <a:round/>
                <a:headEnd/>
                <a:tailEnd/>
              </a:ln>
              <a:solidFill>
                <a:srgbClr val="FF00FF"/>
              </a:solidFill>
              <a:effectLst>
                <a:outerShdw dist="125724" dir="18900000" algn="ctr" rotWithShape="0">
                  <a:srgbClr val="000099"/>
                </a:outerShdw>
              </a:effectLst>
              <a:latin typeface="Arial"/>
              <a:cs typeface="Arial"/>
            </a:endParaRPr>
          </a:p>
        </p:txBody>
      </p:sp>
      <p:pic>
        <p:nvPicPr>
          <p:cNvPr id="6147" name="Picture 4" descr="E:\图片库\人物\女孩1.jpg"/>
          <p:cNvPicPr>
            <a:picLocks noChangeAspect="1" noChangeArrowheads="1"/>
          </p:cNvPicPr>
          <p:nvPr/>
        </p:nvPicPr>
        <p:blipFill>
          <a:blip r:embed="rId3">
            <a:extLst>
              <a:ext uri="{28A0092B-C50C-407E-A947-70E740481C1C}">
                <a14:useLocalDpi xmlns:a14="http://schemas.microsoft.com/office/drawing/2010/main" val="0"/>
              </a:ext>
            </a:extLst>
          </a:blip>
          <a:srcRect b="7683"/>
          <a:stretch>
            <a:fillRect/>
          </a:stretch>
        </p:blipFill>
        <p:spPr bwMode="auto">
          <a:xfrm>
            <a:off x="1187450" y="2492375"/>
            <a:ext cx="1397000"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圆角矩形标注 4"/>
          <p:cNvSpPr>
            <a:spLocks noChangeArrowheads="1"/>
          </p:cNvSpPr>
          <p:nvPr/>
        </p:nvSpPr>
        <p:spPr bwMode="auto">
          <a:xfrm>
            <a:off x="2987675" y="1125538"/>
            <a:ext cx="4824413" cy="1295400"/>
          </a:xfrm>
          <a:prstGeom prst="wedgeRoundRectCallout">
            <a:avLst>
              <a:gd name="adj1" fmla="val -64509"/>
              <a:gd name="adj2" fmla="val 29287"/>
              <a:gd name="adj3" fmla="val 16667"/>
            </a:avLst>
          </a:prstGeom>
          <a:noFill/>
          <a:ln w="25400"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15000"/>
              </a:lnSpc>
            </a:pPr>
            <a:r>
              <a:rPr lang="en-US" altLang="zh-CN" sz="3600" b="1">
                <a:cs typeface="Times New Roman" pitchFamily="18" charset="0"/>
              </a:rPr>
              <a:t>I have a good friend. He is really outgoing. </a:t>
            </a:r>
            <a:endParaRPr lang="zh-CN" altLang="en-US" sz="3600" b="1">
              <a:cs typeface="Times New Roman" pitchFamily="18" charset="0"/>
            </a:endParaRPr>
          </a:p>
        </p:txBody>
      </p:sp>
      <p:sp>
        <p:nvSpPr>
          <p:cNvPr id="6" name="圆角矩形标注 5"/>
          <p:cNvSpPr>
            <a:spLocks noChangeArrowheads="1"/>
          </p:cNvSpPr>
          <p:nvPr/>
        </p:nvSpPr>
        <p:spPr bwMode="auto">
          <a:xfrm>
            <a:off x="3781425" y="2563813"/>
            <a:ext cx="4967288" cy="1209675"/>
          </a:xfrm>
          <a:prstGeom prst="wedgeRoundRectCallout">
            <a:avLst>
              <a:gd name="adj1" fmla="val -70903"/>
              <a:gd name="adj2" fmla="val 20602"/>
              <a:gd name="adj3" fmla="val 16667"/>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15000"/>
              </a:lnSpc>
            </a:pPr>
            <a:r>
              <a:rPr lang="en-US" altLang="zh-CN" sz="3600" b="1">
                <a:cs typeface="Times New Roman" pitchFamily="18" charset="0"/>
              </a:rPr>
              <a:t>I have a good friend. She’s cute and smart. </a:t>
            </a:r>
            <a:endParaRPr lang="zh-CN" altLang="en-US" sz="3600" b="1">
              <a:cs typeface="Times New Roman" pitchFamily="18" charset="0"/>
            </a:endParaRPr>
          </a:p>
        </p:txBody>
      </p:sp>
      <p:sp>
        <p:nvSpPr>
          <p:cNvPr id="7" name="圆角矩形标注 6"/>
          <p:cNvSpPr>
            <a:spLocks noChangeArrowheads="1"/>
          </p:cNvSpPr>
          <p:nvPr/>
        </p:nvSpPr>
        <p:spPr bwMode="auto">
          <a:xfrm>
            <a:off x="3059113" y="3933825"/>
            <a:ext cx="4321175" cy="1209675"/>
          </a:xfrm>
          <a:prstGeom prst="wedgeRoundRectCallout">
            <a:avLst>
              <a:gd name="adj1" fmla="val -81486"/>
              <a:gd name="adj2" fmla="val -8005"/>
              <a:gd name="adj3" fmla="val 16667"/>
            </a:avLst>
          </a:prstGeom>
          <a:noFill/>
          <a:ln w="25400"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15000"/>
              </a:lnSpc>
            </a:pPr>
            <a:r>
              <a:rPr lang="en-US" altLang="zh-CN" sz="3600" b="1">
                <a:cs typeface="Times New Roman" pitchFamily="18" charset="0"/>
              </a:rPr>
              <a:t>My good friend works very hard. </a:t>
            </a:r>
            <a:endParaRPr lang="zh-CN" altLang="en-US" sz="3600" b="1">
              <a:cs typeface="Times New Roman" pitchFamily="18" charset="0"/>
            </a:endParaRPr>
          </a:p>
        </p:txBody>
      </p:sp>
      <p:sp>
        <p:nvSpPr>
          <p:cNvPr id="8" name="圆角矩形标注 7"/>
          <p:cNvSpPr>
            <a:spLocks noChangeArrowheads="1"/>
          </p:cNvSpPr>
          <p:nvPr/>
        </p:nvSpPr>
        <p:spPr bwMode="auto">
          <a:xfrm>
            <a:off x="3635375" y="5229225"/>
            <a:ext cx="4681538" cy="1468438"/>
          </a:xfrm>
          <a:prstGeom prst="wedgeRoundRectCallout">
            <a:avLst>
              <a:gd name="adj1" fmla="val -64546"/>
              <a:gd name="adj2" fmla="val -5569"/>
              <a:gd name="adj3" fmla="val 16667"/>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15000"/>
              </a:lnSpc>
            </a:pPr>
            <a:r>
              <a:rPr lang="en-US" altLang="zh-CN" sz="3600" b="1">
                <a:cs typeface="Times New Roman" pitchFamily="18" charset="0"/>
              </a:rPr>
              <a:t>My good friend is good at music. </a:t>
            </a:r>
            <a:endParaRPr lang="zh-CN" altLang="en-US" sz="3600" b="1">
              <a:cs typeface="Times New Roman" pitchFamily="18" charset="0"/>
            </a:endParaRPr>
          </a:p>
        </p:txBody>
      </p:sp>
      <p:pic>
        <p:nvPicPr>
          <p:cNvPr id="6152" name="Picture 5" descr="E:\图片库\人物\教师1.jpg"/>
          <p:cNvPicPr>
            <a:picLocks noChangeAspect="1" noChangeArrowheads="1"/>
          </p:cNvPicPr>
          <p:nvPr/>
        </p:nvPicPr>
        <p:blipFill>
          <a:blip r:embed="rId4">
            <a:extLst>
              <a:ext uri="{28A0092B-C50C-407E-A947-70E740481C1C}">
                <a14:useLocalDpi xmlns:a14="http://schemas.microsoft.com/office/drawing/2010/main" val="0"/>
              </a:ext>
            </a:extLst>
          </a:blip>
          <a:srcRect b="3302"/>
          <a:stretch>
            <a:fillRect/>
          </a:stretch>
        </p:blipFill>
        <p:spPr bwMode="auto">
          <a:xfrm>
            <a:off x="1116013" y="908050"/>
            <a:ext cx="985837"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6" descr="E:\图片库\人物\男孩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4797425"/>
            <a:ext cx="118110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7" descr="E:\图片库\人物\男孩2.jpg"/>
          <p:cNvPicPr>
            <a:picLocks noChangeAspect="1" noChangeArrowheads="1"/>
          </p:cNvPicPr>
          <p:nvPr/>
        </p:nvPicPr>
        <p:blipFill>
          <a:blip r:embed="rId6">
            <a:extLst>
              <a:ext uri="{28A0092B-C50C-407E-A947-70E740481C1C}">
                <a14:useLocalDpi xmlns:a14="http://schemas.microsoft.com/office/drawing/2010/main" val="0"/>
              </a:ext>
            </a:extLst>
          </a:blip>
          <a:srcRect t="3194"/>
          <a:stretch>
            <a:fillRect/>
          </a:stretch>
        </p:blipFill>
        <p:spPr bwMode="auto">
          <a:xfrm>
            <a:off x="660400" y="3860800"/>
            <a:ext cx="105410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randombar(horizontal)">
                                      <p:cBhvr>
                                        <p:cTn id="12" dur="500"/>
                                        <p:tgtEl>
                                          <p:spTgt spid="615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6147"/>
                                        </p:tgtEl>
                                        <p:attrNameLst>
                                          <p:attrName>style.visibility</p:attrName>
                                        </p:attrNameLst>
                                      </p:cBhvr>
                                      <p:to>
                                        <p:strVal val="visible"/>
                                      </p:to>
                                    </p:set>
                                    <p:animEffect transition="in" filter="dissolve">
                                      <p:cBhvr>
                                        <p:cTn id="20" dur="500"/>
                                        <p:tgtEl>
                                          <p:spTgt spid="614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0" presetClass="entr" presetSubtype="0" fill="hold" nodeType="clickEffect">
                                  <p:stCondLst>
                                    <p:cond delay="0"/>
                                  </p:stCondLst>
                                  <p:childTnLst>
                                    <p:set>
                                      <p:cBhvr>
                                        <p:cTn id="27" dur="1" fill="hold">
                                          <p:stCondLst>
                                            <p:cond delay="0"/>
                                          </p:stCondLst>
                                        </p:cTn>
                                        <p:tgtEl>
                                          <p:spTgt spid="6154"/>
                                        </p:tgtEl>
                                        <p:attrNameLst>
                                          <p:attrName>style.visibility</p:attrName>
                                        </p:attrNameLst>
                                      </p:cBhvr>
                                      <p:to>
                                        <p:strVal val="visible"/>
                                      </p:to>
                                    </p:set>
                                    <p:animEffect transition="in" filter="wedge">
                                      <p:cBhvr>
                                        <p:cTn id="28" dur="500"/>
                                        <p:tgtEl>
                                          <p:spTgt spid="6154"/>
                                        </p:tgtEl>
                                      </p:cBhvr>
                                    </p:animEffect>
                                  </p:childTnLst>
                                </p:cTn>
                              </p:par>
                              <p:par>
                                <p:cTn id="29" presetID="2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edge">
                                      <p:cBhvr>
                                        <p:cTn id="31" dur="500"/>
                                        <p:tgtEl>
                                          <p:spTgt spid="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4" presetClass="entr" presetSubtype="16" fill="hold" nodeType="clickEffect">
                                  <p:stCondLst>
                                    <p:cond delay="0"/>
                                  </p:stCondLst>
                                  <p:childTnLst>
                                    <p:set>
                                      <p:cBhvr>
                                        <p:cTn id="35" dur="1" fill="hold">
                                          <p:stCondLst>
                                            <p:cond delay="0"/>
                                          </p:stCondLst>
                                        </p:cTn>
                                        <p:tgtEl>
                                          <p:spTgt spid="6153"/>
                                        </p:tgtEl>
                                        <p:attrNameLst>
                                          <p:attrName>style.visibility</p:attrName>
                                        </p:attrNameLst>
                                      </p:cBhvr>
                                      <p:to>
                                        <p:strVal val="visible"/>
                                      </p:to>
                                    </p:set>
                                    <p:animEffect transition="in" filter="box(in)">
                                      <p:cBhvr>
                                        <p:cTn id="36" dur="500"/>
                                        <p:tgtEl>
                                          <p:spTgt spid="6153"/>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ox(in)">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 name="Text Box 5"/>
          <p:cNvSpPr txBox="1">
            <a:spLocks noChangeArrowheads="1"/>
          </p:cNvSpPr>
          <p:nvPr/>
        </p:nvSpPr>
        <p:spPr bwMode="auto">
          <a:xfrm>
            <a:off x="1979613" y="1989138"/>
            <a:ext cx="4321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a. has cool clothes.</a:t>
            </a:r>
          </a:p>
        </p:txBody>
      </p:sp>
      <p:sp>
        <p:nvSpPr>
          <p:cNvPr id="24" name="Text Box 8"/>
          <p:cNvSpPr txBox="1">
            <a:spLocks noChangeArrowheads="1"/>
          </p:cNvSpPr>
          <p:nvPr/>
        </p:nvSpPr>
        <p:spPr bwMode="auto">
          <a:xfrm>
            <a:off x="1981200" y="3933825"/>
            <a:ext cx="45354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d. is good at sports. </a:t>
            </a:r>
          </a:p>
        </p:txBody>
      </p:sp>
      <p:sp>
        <p:nvSpPr>
          <p:cNvPr id="26" name="Text Box 10"/>
          <p:cNvSpPr txBox="1">
            <a:spLocks noChangeArrowheads="1"/>
          </p:cNvSpPr>
          <p:nvPr/>
        </p:nvSpPr>
        <p:spPr bwMode="auto">
          <a:xfrm>
            <a:off x="1979613" y="5230813"/>
            <a:ext cx="43926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f. make me laugh. </a:t>
            </a:r>
          </a:p>
        </p:txBody>
      </p:sp>
      <p:sp>
        <p:nvSpPr>
          <p:cNvPr id="23" name="Text Box 5"/>
          <p:cNvSpPr txBox="1">
            <a:spLocks noChangeArrowheads="1"/>
          </p:cNvSpPr>
          <p:nvPr/>
        </p:nvSpPr>
        <p:spPr bwMode="auto">
          <a:xfrm>
            <a:off x="1981200" y="2638425"/>
            <a:ext cx="5111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b. is talented in music. </a:t>
            </a:r>
          </a:p>
        </p:txBody>
      </p:sp>
      <p:sp>
        <p:nvSpPr>
          <p:cNvPr id="9231" name="Text Box 5"/>
          <p:cNvSpPr txBox="1">
            <a:spLocks noChangeArrowheads="1"/>
          </p:cNvSpPr>
          <p:nvPr/>
        </p:nvSpPr>
        <p:spPr bwMode="auto">
          <a:xfrm>
            <a:off x="1042988" y="115888"/>
            <a:ext cx="7632700"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5000"/>
              </a:lnSpc>
            </a:pPr>
            <a:r>
              <a:rPr lang="en-US" altLang="zh-CN" sz="3400" b="1">
                <a:solidFill>
                  <a:srgbClr val="0000FF"/>
                </a:solidFill>
                <a:latin typeface="Arial" pitchFamily="34" charset="0"/>
              </a:rPr>
              <a:t>What kind of things are important in a friend? Rank the things below [1-7] (1 is the most important.)</a:t>
            </a:r>
          </a:p>
        </p:txBody>
      </p:sp>
      <p:sp>
        <p:nvSpPr>
          <p:cNvPr id="21" name="Text Box 9"/>
          <p:cNvSpPr txBox="1">
            <a:spLocks noChangeArrowheads="1"/>
          </p:cNvSpPr>
          <p:nvPr/>
        </p:nvSpPr>
        <p:spPr bwMode="auto">
          <a:xfrm>
            <a:off x="1979613" y="5884863"/>
            <a:ext cx="54737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g. is a good listener.</a:t>
            </a:r>
          </a:p>
        </p:txBody>
      </p:sp>
      <p:sp>
        <p:nvSpPr>
          <p:cNvPr id="22" name="Text Box 10"/>
          <p:cNvSpPr txBox="1">
            <a:spLocks noChangeArrowheads="1"/>
          </p:cNvSpPr>
          <p:nvPr/>
        </p:nvSpPr>
        <p:spPr bwMode="auto">
          <a:xfrm>
            <a:off x="1979613" y="4581525"/>
            <a:ext cx="5329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e. truly cares about me.</a:t>
            </a:r>
          </a:p>
        </p:txBody>
      </p:sp>
      <p:sp>
        <p:nvSpPr>
          <p:cNvPr id="20" name="Text Box 8"/>
          <p:cNvSpPr txBox="1">
            <a:spLocks noChangeArrowheads="1"/>
          </p:cNvSpPr>
          <p:nvPr/>
        </p:nvSpPr>
        <p:spPr bwMode="auto">
          <a:xfrm>
            <a:off x="1979613" y="3286125"/>
            <a:ext cx="70564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c. likes to do the same things as me.</a:t>
            </a:r>
          </a:p>
        </p:txBody>
      </p:sp>
      <p:sp>
        <p:nvSpPr>
          <p:cNvPr id="9242" name="Oval 2"/>
          <p:cNvSpPr>
            <a:spLocks noChangeArrowheads="1"/>
          </p:cNvSpPr>
          <p:nvPr/>
        </p:nvSpPr>
        <p:spPr bwMode="auto">
          <a:xfrm>
            <a:off x="252413" y="765175"/>
            <a:ext cx="647700" cy="720725"/>
          </a:xfrm>
          <a:prstGeom prst="ellipse">
            <a:avLst/>
          </a:prstGeom>
          <a:solidFill>
            <a:srgbClr val="FFFF00"/>
          </a:solidFill>
          <a:ln w="9525">
            <a:solidFill>
              <a:schemeClr val="tx1"/>
            </a:solidFill>
            <a:round/>
            <a:headEnd/>
            <a:tailEnd/>
          </a:ln>
        </p:spPr>
        <p:txBody>
          <a:bodyPr wrap="none" anchor="ctr"/>
          <a:lstStyle/>
          <a:p>
            <a:pPr algn="ctr"/>
            <a:r>
              <a:rPr lang="en-US" altLang="zh-CN" sz="4000" b="1"/>
              <a:t>1a</a:t>
            </a:r>
          </a:p>
        </p:txBody>
      </p:sp>
      <p:sp>
        <p:nvSpPr>
          <p:cNvPr id="2" name="Text Box 5"/>
          <p:cNvSpPr txBox="1">
            <a:spLocks noChangeArrowheads="1"/>
          </p:cNvSpPr>
          <p:nvPr/>
        </p:nvSpPr>
        <p:spPr bwMode="auto">
          <a:xfrm>
            <a:off x="323850" y="2708275"/>
            <a:ext cx="1476375"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400" b="1">
                <a:solidFill>
                  <a:srgbClr val="FF0000"/>
                </a:solidFill>
                <a:latin typeface="Arial" pitchFamily="34" charset="0"/>
              </a:rPr>
              <a:t>A </a:t>
            </a:r>
          </a:p>
          <a:p>
            <a:pPr eaLnBrk="1" hangingPunct="1">
              <a:spcBef>
                <a:spcPct val="50000"/>
              </a:spcBef>
            </a:pPr>
            <a:r>
              <a:rPr lang="en-US" altLang="zh-CN" sz="3400" b="1">
                <a:solidFill>
                  <a:srgbClr val="FF0000"/>
                </a:solidFill>
                <a:latin typeface="Arial" pitchFamily="34" charset="0"/>
              </a:rPr>
              <a:t>good </a:t>
            </a:r>
          </a:p>
          <a:p>
            <a:pPr eaLnBrk="1" hangingPunct="1">
              <a:spcBef>
                <a:spcPct val="50000"/>
              </a:spcBef>
            </a:pPr>
            <a:r>
              <a:rPr lang="en-US" altLang="zh-CN" sz="3400" b="1">
                <a:solidFill>
                  <a:srgbClr val="FF0000"/>
                </a:solidFill>
                <a:latin typeface="Arial" pitchFamily="34" charset="0"/>
              </a:rPr>
              <a:t>friend</a:t>
            </a:r>
          </a:p>
          <a:p>
            <a:pPr eaLnBrk="1" hangingPunct="1">
              <a:spcBef>
                <a:spcPct val="50000"/>
              </a:spcBef>
            </a:pPr>
            <a:r>
              <a:rPr lang="en-US" altLang="zh-CN" sz="3400" b="1">
                <a:solidFill>
                  <a:srgbClr val="FF0000"/>
                </a:solidFill>
                <a:latin typeface="Arial" pitchFamily="34" charset="0"/>
              </a:rPr>
              <a:t>…</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9242"/>
                                        </p:tgtEl>
                                        <p:attrNameLst>
                                          <p:attrName>style.visibility</p:attrName>
                                        </p:attrNameLst>
                                      </p:cBhvr>
                                      <p:to>
                                        <p:strVal val="visible"/>
                                      </p:to>
                                    </p:set>
                                    <p:animEffect transition="in" filter="blinds(horizontal)">
                                      <p:cBhvr>
                                        <p:cTn id="7" dur="500"/>
                                        <p:tgtEl>
                                          <p:spTgt spid="924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31"/>
                                        </p:tgtEl>
                                        <p:attrNameLst>
                                          <p:attrName>style.visibility</p:attrName>
                                        </p:attrNameLst>
                                      </p:cBhvr>
                                      <p:to>
                                        <p:strVal val="visible"/>
                                      </p:to>
                                    </p:set>
                                    <p:animEffect transition="in" filter="blinds(horizontal)">
                                      <p:cBhvr>
                                        <p:cTn id="10" dur="500"/>
                                        <p:tgtEl>
                                          <p:spTgt spid="923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500"/>
                            </p:stCondLst>
                            <p:childTnLst>
                              <p:par>
                                <p:cTn id="24" presetID="2" presetClass="entr" presetSubtype="4"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ppt_x"/>
                                          </p:val>
                                        </p:tav>
                                        <p:tav tm="100000">
                                          <p:val>
                                            <p:strVal val="#ppt_x"/>
                                          </p:val>
                                        </p:tav>
                                      </p:tavLst>
                                    </p:anim>
                                    <p:anim calcmode="lin" valueType="num">
                                      <p:cBhvr additive="base">
                                        <p:cTn id="27" dur="500" fill="hold"/>
                                        <p:tgtEl>
                                          <p:spTgt spid="23"/>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2500"/>
                            </p:stCondLst>
                            <p:childTnLst>
                              <p:par>
                                <p:cTn id="44" presetID="2" presetClass="entr" presetSubtype="4"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6" grpId="0"/>
      <p:bldP spid="23" grpId="0"/>
      <p:bldP spid="9231" grpId="0"/>
      <p:bldP spid="21" grpId="0"/>
      <p:bldP spid="22" grpId="0"/>
      <p:bldP spid="20" grpId="0"/>
      <p:bldP spid="9242" grpId="0" animBg="1"/>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457200" y="2143125"/>
            <a:ext cx="8229600" cy="4525963"/>
          </a:xfrm>
        </p:spPr>
        <p:txBody>
          <a:bodyPr/>
          <a:lstStyle/>
          <a:p>
            <a:pPr marL="628650" indent="-628650" eaLnBrk="1" hangingPunct="1">
              <a:lnSpc>
                <a:spcPct val="120000"/>
              </a:lnSpc>
              <a:spcBef>
                <a:spcPct val="0"/>
              </a:spcBef>
              <a:buFontTx/>
              <a:buNone/>
            </a:pPr>
            <a:r>
              <a:rPr lang="en-US" altLang="zh-CN" sz="3600" b="1" smtClean="0">
                <a:latin typeface="Times New Roman" pitchFamily="18" charset="0"/>
              </a:rPr>
              <a:t>A: I think a good friend makes me laugh. </a:t>
            </a:r>
          </a:p>
          <a:p>
            <a:pPr marL="628650" indent="-628650" eaLnBrk="1" hangingPunct="1">
              <a:lnSpc>
                <a:spcPct val="120000"/>
              </a:lnSpc>
              <a:spcBef>
                <a:spcPct val="0"/>
              </a:spcBef>
              <a:buFontTx/>
              <a:buNone/>
            </a:pPr>
            <a:r>
              <a:rPr lang="en-US" altLang="zh-CN" sz="3600" b="1" smtClean="0">
                <a:latin typeface="Times New Roman" pitchFamily="18" charset="0"/>
              </a:rPr>
              <a:t>B: For me, a good friend likes to do the same things as me. </a:t>
            </a:r>
          </a:p>
          <a:p>
            <a:pPr marL="628650" indent="-628650" eaLnBrk="1" hangingPunct="1">
              <a:lnSpc>
                <a:spcPct val="120000"/>
              </a:lnSpc>
              <a:spcBef>
                <a:spcPct val="0"/>
              </a:spcBef>
              <a:buFontTx/>
              <a:buNone/>
            </a:pPr>
            <a:r>
              <a:rPr lang="en-US" altLang="zh-CN" sz="3600" b="1" smtClean="0">
                <a:latin typeface="Times New Roman" pitchFamily="18" charset="0"/>
              </a:rPr>
              <a:t>C: Yes, and a good friend is talented in music, too.</a:t>
            </a:r>
          </a:p>
          <a:p>
            <a:pPr marL="628650" indent="-628650" eaLnBrk="1" hangingPunct="1">
              <a:lnSpc>
                <a:spcPct val="120000"/>
              </a:lnSpc>
              <a:spcBef>
                <a:spcPct val="0"/>
              </a:spcBef>
              <a:buFontTx/>
              <a:buNone/>
            </a:pPr>
            <a:r>
              <a:rPr lang="en-US" altLang="zh-CN" sz="3600" b="1" smtClean="0">
                <a:latin typeface="Times New Roman" pitchFamily="18" charset="0"/>
              </a:rPr>
              <a:t>D: That’s not important for me …</a:t>
            </a:r>
            <a:endParaRPr lang="zh-CN" altLang="en-US" sz="3600" b="1" smtClean="0">
              <a:latin typeface="Times New Roman" pitchFamily="18" charset="0"/>
            </a:endParaRPr>
          </a:p>
        </p:txBody>
      </p:sp>
      <p:sp>
        <p:nvSpPr>
          <p:cNvPr id="45060" name="WordArt 4"/>
          <p:cNvSpPr>
            <a:spLocks noChangeArrowheads="1" noChangeShapeType="1" noTextEdit="1"/>
          </p:cNvSpPr>
          <p:nvPr/>
        </p:nvSpPr>
        <p:spPr bwMode="auto">
          <a:xfrm>
            <a:off x="323850" y="188913"/>
            <a:ext cx="2808288" cy="1341437"/>
          </a:xfrm>
          <a:prstGeom prst="rect">
            <a:avLst/>
          </a:prstGeom>
          <a:extLst>
            <a:ext uri="{91240B29-F687-4F45-9708-019B960494DF}">
              <a14:hiddenLine xmlns:a14="http://schemas.microsoft.com/office/drawing/2010/main" w="12700">
                <a:solidFill>
                  <a:srgbClr val="000000"/>
                </a:solidFill>
                <a:round/>
                <a:headEnd/>
                <a:tailEnd/>
              </a14:hiddenLine>
            </a:ext>
          </a:extLst>
        </p:spPr>
        <p:txBody>
          <a:bodyPr wrap="none" fromWordArt="1">
            <a:prstTxWarp prst="textCurveDown">
              <a:avLst>
                <a:gd name="adj" fmla="val 43477"/>
              </a:avLst>
            </a:prstTxWarp>
          </a:bodyPr>
          <a:lstStyle/>
          <a:p>
            <a:pPr algn="ctr"/>
            <a:r>
              <a:rPr lang="en-US" altLang="zh-CN" sz="4000" b="1" kern="10">
                <a:solidFill>
                  <a:srgbClr val="800080"/>
                </a:solidFill>
                <a:effectLst>
                  <a:outerShdw dist="45791" dir="2021404" algn="ctr" rotWithShape="0">
                    <a:srgbClr val="808080">
                      <a:alpha val="79999"/>
                    </a:srgbClr>
                  </a:outerShdw>
                </a:effectLst>
                <a:latin typeface="Arial"/>
                <a:cs typeface="Arial"/>
              </a:rPr>
              <a:t>Talking</a:t>
            </a:r>
            <a:endParaRPr lang="zh-CN" altLang="en-US" sz="4000" b="1" kern="10">
              <a:solidFill>
                <a:srgbClr val="800080"/>
              </a:solidFill>
              <a:effectLst>
                <a:outerShdw dist="45791" dir="2021404" algn="ctr" rotWithShape="0">
                  <a:srgbClr val="808080">
                    <a:alpha val="79999"/>
                  </a:srgbClr>
                </a:outerShdw>
              </a:effectLst>
              <a:latin typeface="Arial"/>
              <a:cs typeface="Arial"/>
            </a:endParaRPr>
          </a:p>
        </p:txBody>
      </p:sp>
      <p:sp>
        <p:nvSpPr>
          <p:cNvPr id="45061" name="Text Box 5"/>
          <p:cNvSpPr txBox="1">
            <a:spLocks noChangeArrowheads="1"/>
          </p:cNvSpPr>
          <p:nvPr/>
        </p:nvSpPr>
        <p:spPr bwMode="auto">
          <a:xfrm>
            <a:off x="3348038" y="369888"/>
            <a:ext cx="5327650" cy="19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a:solidFill>
                  <a:srgbClr val="0000FF"/>
                </a:solidFill>
                <a:latin typeface="Arial" pitchFamily="34" charset="0"/>
              </a:rPr>
              <a:t>Talk about what you think a good friend should be like. </a:t>
            </a:r>
          </a:p>
        </p:txBody>
      </p:sp>
      <p:sp>
        <p:nvSpPr>
          <p:cNvPr id="45062" name="Oval 2"/>
          <p:cNvSpPr>
            <a:spLocks noChangeArrowheads="1"/>
          </p:cNvSpPr>
          <p:nvPr/>
        </p:nvSpPr>
        <p:spPr bwMode="auto">
          <a:xfrm>
            <a:off x="2555875" y="1412875"/>
            <a:ext cx="792163" cy="720725"/>
          </a:xfrm>
          <a:prstGeom prst="ellipse">
            <a:avLst/>
          </a:prstGeom>
          <a:solidFill>
            <a:srgbClr val="FFFF00"/>
          </a:solidFill>
          <a:ln w="9525">
            <a:solidFill>
              <a:schemeClr val="tx1"/>
            </a:solidFill>
            <a:round/>
            <a:headEnd/>
            <a:tailEnd/>
          </a:ln>
        </p:spPr>
        <p:txBody>
          <a:bodyPr wrap="none" anchor="ctr"/>
          <a:lstStyle/>
          <a:p>
            <a:pPr algn="ctr"/>
            <a:r>
              <a:rPr lang="en-US" altLang="zh-CN" sz="4000" b="1"/>
              <a:t>1b</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blinds(horizontal)">
                                      <p:cBhvr>
                                        <p:cTn id="7" dur="500"/>
                                        <p:tgtEl>
                                          <p:spTgt spid="450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5062"/>
                                        </p:tgtEl>
                                        <p:attrNameLst>
                                          <p:attrName>style.visibility</p:attrName>
                                        </p:attrNameLst>
                                      </p:cBhvr>
                                      <p:to>
                                        <p:strVal val="visible"/>
                                      </p:to>
                                    </p:set>
                                    <p:animEffect transition="in" filter="wipe(down)">
                                      <p:cBhvr>
                                        <p:cTn id="12" dur="500"/>
                                        <p:tgtEl>
                                          <p:spTgt spid="4506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5061"/>
                                        </p:tgtEl>
                                        <p:attrNameLst>
                                          <p:attrName>style.visibility</p:attrName>
                                        </p:attrNameLst>
                                      </p:cBhvr>
                                      <p:to>
                                        <p:strVal val="visible"/>
                                      </p:to>
                                    </p:set>
                                    <p:animEffect transition="in" filter="wipe(down)">
                                      <p:cBhvr>
                                        <p:cTn id="15" dur="500"/>
                                        <p:tgtEl>
                                          <p:spTgt spid="4506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4" presetClass="entr" presetSubtype="10" fill="hold" nodeType="clickEffect">
                                  <p:stCondLst>
                                    <p:cond delay="0"/>
                                  </p:stCondLst>
                                  <p:childTnLst>
                                    <p:set>
                                      <p:cBhvr>
                                        <p:cTn id="19" dur="1" fill="hold">
                                          <p:stCondLst>
                                            <p:cond delay="0"/>
                                          </p:stCondLst>
                                        </p:cTn>
                                        <p:tgtEl>
                                          <p:spTgt spid="45059">
                                            <p:txEl>
                                              <p:pRg st="0" end="0"/>
                                            </p:txEl>
                                          </p:spTgt>
                                        </p:tgtEl>
                                        <p:attrNameLst>
                                          <p:attrName>style.visibility</p:attrName>
                                        </p:attrNameLst>
                                      </p:cBhvr>
                                      <p:to>
                                        <p:strVal val="visible"/>
                                      </p:to>
                                    </p:set>
                                    <p:animEffect transition="in" filter="randombar(horizontal)">
                                      <p:cBhvr>
                                        <p:cTn id="20" dur="500"/>
                                        <p:tgtEl>
                                          <p:spTgt spid="45059">
                                            <p:txEl>
                                              <p:pRg st="0" end="0"/>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45059">
                                            <p:txEl>
                                              <p:pRg st="1" end="1"/>
                                            </p:txEl>
                                          </p:spTgt>
                                        </p:tgtEl>
                                        <p:attrNameLst>
                                          <p:attrName>style.visibility</p:attrName>
                                        </p:attrNameLst>
                                      </p:cBhvr>
                                      <p:to>
                                        <p:strVal val="visible"/>
                                      </p:to>
                                    </p:set>
                                    <p:animEffect transition="in" filter="randombar(horizontal)">
                                      <p:cBhvr>
                                        <p:cTn id="23" dur="500"/>
                                        <p:tgtEl>
                                          <p:spTgt spid="45059">
                                            <p:txEl>
                                              <p:pRg st="1" end="1"/>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45059">
                                            <p:txEl>
                                              <p:pRg st="2" end="2"/>
                                            </p:txEl>
                                          </p:spTgt>
                                        </p:tgtEl>
                                        <p:attrNameLst>
                                          <p:attrName>style.visibility</p:attrName>
                                        </p:attrNameLst>
                                      </p:cBhvr>
                                      <p:to>
                                        <p:strVal val="visible"/>
                                      </p:to>
                                    </p:set>
                                    <p:animEffect transition="in" filter="randombar(horizontal)">
                                      <p:cBhvr>
                                        <p:cTn id="26" dur="500"/>
                                        <p:tgtEl>
                                          <p:spTgt spid="45059">
                                            <p:txEl>
                                              <p:pRg st="2" end="2"/>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45059">
                                            <p:txEl>
                                              <p:pRg st="3" end="3"/>
                                            </p:txEl>
                                          </p:spTgt>
                                        </p:tgtEl>
                                        <p:attrNameLst>
                                          <p:attrName>style.visibility</p:attrName>
                                        </p:attrNameLst>
                                      </p:cBhvr>
                                      <p:to>
                                        <p:strVal val="visible"/>
                                      </p:to>
                                    </p:set>
                                    <p:animEffect transition="in" filter="randombar(horizontal)">
                                      <p:cBhvr>
                                        <p:cTn id="29" dur="500"/>
                                        <p:tgtEl>
                                          <p:spTgt spid="450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animBg="1"/>
      <p:bldP spid="45061" grpId="0"/>
      <p:bldP spid="450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539750" y="4581525"/>
            <a:ext cx="7772400" cy="1143000"/>
          </a:xfrm>
        </p:spPr>
        <p:txBody>
          <a:bodyPr/>
          <a:lstStyle/>
          <a:p>
            <a:r>
              <a:rPr lang="en-US" altLang="zh-CN" b="1" smtClean="0"/>
              <a:t>Molly			Mary</a:t>
            </a:r>
          </a:p>
        </p:txBody>
      </p:sp>
      <p:pic>
        <p:nvPicPr>
          <p:cNvPr id="10243" name="Picture 4" descr="利萨"/>
          <p:cNvPicPr>
            <a:picLocks noChangeAspect="1" noChangeArrowheads="1"/>
          </p:cNvPicPr>
          <p:nvPr>
            <p:ph type="body"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116013" y="908050"/>
            <a:ext cx="2632075" cy="3384550"/>
          </a:xfrm>
          <a:noFill/>
        </p:spPr>
      </p:pic>
      <p:pic>
        <p:nvPicPr>
          <p:cNvPr id="10244" name="Picture 5" descr="玛丽"/>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9338" y="908050"/>
            <a:ext cx="2551112"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39" name="Text Box 7"/>
          <p:cNvSpPr txBox="1">
            <a:spLocks noChangeArrowheads="1"/>
          </p:cNvSpPr>
          <p:nvPr/>
        </p:nvSpPr>
        <p:spPr bwMode="auto">
          <a:xfrm>
            <a:off x="684213" y="260350"/>
            <a:ext cx="2376487" cy="519113"/>
          </a:xfrm>
          <a:prstGeom prst="rect">
            <a:avLst/>
          </a:prstGeom>
          <a:solidFill>
            <a:srgbClr val="FFFF66"/>
          </a:solidFill>
          <a:ln w="9525" algn="ctr">
            <a:noFill/>
            <a:miter lim="800000"/>
            <a:headEnd/>
            <a:tailEnd/>
          </a:ln>
          <a:effectLst/>
        </p:spPr>
        <p:txBody>
          <a:bodyPr>
            <a:spAutoFit/>
          </a:bodyPr>
          <a:lstStyle/>
          <a:p>
            <a:pPr>
              <a:spcBef>
                <a:spcPct val="50000"/>
              </a:spcBef>
              <a:defRPr/>
            </a:pPr>
            <a:r>
              <a:rPr lang="en-US" altLang="zh-CN" sz="2800" dirty="0">
                <a:effectLst>
                  <a:outerShdw blurRad="38100" dist="38100" dir="2700000" algn="tl">
                    <a:srgbClr val="FFFFFF"/>
                  </a:outerShdw>
                </a:effectLst>
                <a:latin typeface="Comic Sans MS" pitchFamily="66" charset="0"/>
              </a:rPr>
              <a:t>1c Listening</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7634"/>
                                        </p:tgtEl>
                                        <p:attrNameLst>
                                          <p:attrName>style.visibility</p:attrName>
                                        </p:attrNameLst>
                                      </p:cBhvr>
                                      <p:to>
                                        <p:strVal val="visible"/>
                                      </p:to>
                                    </p:set>
                                    <p:animEffect transition="in" filter="blinds(horizontal)">
                                      <p:cBhvr>
                                        <p:cTn id="7" dur="500"/>
                                        <p:tgtEl>
                                          <p:spTgt spid="197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4"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1384</TotalTime>
  <Words>1658</Words>
  <Application>Microsoft Office PowerPoint</Application>
  <PresentationFormat>全屏显示(4:3)</PresentationFormat>
  <Paragraphs>236</Paragraphs>
  <Slides>35</Slides>
  <Notes>1</Notes>
  <HiddenSlides>0</HiddenSlides>
  <MMClips>3</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Times New Roman</vt:lpstr>
      <vt:lpstr>宋体</vt:lpstr>
      <vt:lpstr>Arial</vt:lpstr>
      <vt:lpstr>Calibri</vt:lpstr>
      <vt:lpstr>Comic Sans MS</vt:lpstr>
      <vt:lpstr>Monotype Corsiva</vt:lpstr>
      <vt:lpstr>华文彩云</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Molly   Mary</vt:lpstr>
      <vt:lpstr>PowerPoint 演示文稿</vt:lpstr>
      <vt:lpstr>Listen to the first part and fill in the blanks.</vt:lpstr>
      <vt:lpstr>Listen to the second part and match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user</cp:lastModifiedBy>
  <cp:revision>215</cp:revision>
  <dcterms:created xsi:type="dcterms:W3CDTF">2013-03-17T02:35:29Z</dcterms:created>
  <dcterms:modified xsi:type="dcterms:W3CDTF">2015-08-12T06:34:55Z</dcterms:modified>
</cp:coreProperties>
</file>